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1"/>
  </p:notesMasterIdLst>
  <p:sldIdLst>
    <p:sldId id="256" r:id="rId2"/>
    <p:sldId id="277" r:id="rId3"/>
    <p:sldId id="287" r:id="rId4"/>
    <p:sldId id="282" r:id="rId5"/>
    <p:sldId id="281" r:id="rId6"/>
    <p:sldId id="283" r:id="rId7"/>
    <p:sldId id="260" r:id="rId8"/>
    <p:sldId id="261" r:id="rId9"/>
    <p:sldId id="262" r:id="rId10"/>
    <p:sldId id="263" r:id="rId11"/>
    <p:sldId id="265" r:id="rId12"/>
    <p:sldId id="266" r:id="rId13"/>
    <p:sldId id="267" r:id="rId14"/>
    <p:sldId id="268" r:id="rId15"/>
    <p:sldId id="271" r:id="rId16"/>
    <p:sldId id="272" r:id="rId17"/>
    <p:sldId id="285" r:id="rId18"/>
    <p:sldId id="286" r:id="rId19"/>
    <p:sldId id="273"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684" y="1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u Shi" userId="f90ec90a-dd56-4c51-91e2-4a5cffc49e53" providerId="ADAL" clId="{AAFFDD4D-EEBB-42F3-AF36-B1F46433C449}"/>
    <pc:docChg chg="custSel delSld modSld sldOrd">
      <pc:chgData name="Liu Shi" userId="f90ec90a-dd56-4c51-91e2-4a5cffc49e53" providerId="ADAL" clId="{AAFFDD4D-EEBB-42F3-AF36-B1F46433C449}" dt="2024-11-01T16:47:10.776" v="92" actId="47"/>
      <pc:docMkLst>
        <pc:docMk/>
      </pc:docMkLst>
      <pc:sldChg chg="modSp mod">
        <pc:chgData name="Liu Shi" userId="f90ec90a-dd56-4c51-91e2-4a5cffc49e53" providerId="ADAL" clId="{AAFFDD4D-EEBB-42F3-AF36-B1F46433C449}" dt="2024-11-01T16:43:42.258" v="27" actId="20577"/>
        <pc:sldMkLst>
          <pc:docMk/>
          <pc:sldMk cId="0" sldId="256"/>
        </pc:sldMkLst>
        <pc:spChg chg="mod">
          <ac:chgData name="Liu Shi" userId="f90ec90a-dd56-4c51-91e2-4a5cffc49e53" providerId="ADAL" clId="{AAFFDD4D-EEBB-42F3-AF36-B1F46433C449}" dt="2024-11-01T16:43:34.902" v="26" actId="20577"/>
          <ac:spMkLst>
            <pc:docMk/>
            <pc:sldMk cId="0" sldId="256"/>
            <ac:spMk id="54" creationId="{00000000-0000-0000-0000-000000000000}"/>
          </ac:spMkLst>
        </pc:spChg>
        <pc:spChg chg="mod">
          <ac:chgData name="Liu Shi" userId="f90ec90a-dd56-4c51-91e2-4a5cffc49e53" providerId="ADAL" clId="{AAFFDD4D-EEBB-42F3-AF36-B1F46433C449}" dt="2024-11-01T16:43:42.258" v="27" actId="20577"/>
          <ac:spMkLst>
            <pc:docMk/>
            <pc:sldMk cId="0" sldId="256"/>
            <ac:spMk id="55" creationId="{00000000-0000-0000-0000-000000000000}"/>
          </ac:spMkLst>
        </pc:spChg>
      </pc:sldChg>
      <pc:sldChg chg="del">
        <pc:chgData name="Liu Shi" userId="f90ec90a-dd56-4c51-91e2-4a5cffc49e53" providerId="ADAL" clId="{AAFFDD4D-EEBB-42F3-AF36-B1F46433C449}" dt="2024-11-01T16:43:50.292" v="29" actId="47"/>
        <pc:sldMkLst>
          <pc:docMk/>
          <pc:sldMk cId="0" sldId="257"/>
        </pc:sldMkLst>
      </pc:sldChg>
      <pc:sldChg chg="del">
        <pc:chgData name="Liu Shi" userId="f90ec90a-dd56-4c51-91e2-4a5cffc49e53" providerId="ADAL" clId="{AAFFDD4D-EEBB-42F3-AF36-B1F46433C449}" dt="2024-11-01T16:43:53.422" v="30" actId="47"/>
        <pc:sldMkLst>
          <pc:docMk/>
          <pc:sldMk cId="2444320082" sldId="275"/>
        </pc:sldMkLst>
      </pc:sldChg>
      <pc:sldChg chg="del">
        <pc:chgData name="Liu Shi" userId="f90ec90a-dd56-4c51-91e2-4a5cffc49e53" providerId="ADAL" clId="{AAFFDD4D-EEBB-42F3-AF36-B1F46433C449}" dt="2024-11-01T16:43:46.968" v="28" actId="47"/>
        <pc:sldMkLst>
          <pc:docMk/>
          <pc:sldMk cId="2385993578" sldId="276"/>
        </pc:sldMkLst>
      </pc:sldChg>
      <pc:sldChg chg="modSp mod">
        <pc:chgData name="Liu Shi" userId="f90ec90a-dd56-4c51-91e2-4a5cffc49e53" providerId="ADAL" clId="{AAFFDD4D-EEBB-42F3-AF36-B1F46433C449}" dt="2024-11-01T16:46:14.619" v="80" actId="20577"/>
        <pc:sldMkLst>
          <pc:docMk/>
          <pc:sldMk cId="3011806347" sldId="277"/>
        </pc:sldMkLst>
        <pc:spChg chg="mod">
          <ac:chgData name="Liu Shi" userId="f90ec90a-dd56-4c51-91e2-4a5cffc49e53" providerId="ADAL" clId="{AAFFDD4D-EEBB-42F3-AF36-B1F46433C449}" dt="2024-11-01T16:46:14.619" v="80" actId="20577"/>
          <ac:spMkLst>
            <pc:docMk/>
            <pc:sldMk cId="3011806347" sldId="277"/>
            <ac:spMk id="61" creationId="{1647E364-C0A0-B2B7-BFC7-59D48BD02555}"/>
          </ac:spMkLst>
        </pc:spChg>
      </pc:sldChg>
      <pc:sldChg chg="del">
        <pc:chgData name="Liu Shi" userId="f90ec90a-dd56-4c51-91e2-4a5cffc49e53" providerId="ADAL" clId="{AAFFDD4D-EEBB-42F3-AF36-B1F46433C449}" dt="2024-11-01T16:43:58.061" v="32" actId="47"/>
        <pc:sldMkLst>
          <pc:docMk/>
          <pc:sldMk cId="3188130771" sldId="278"/>
        </pc:sldMkLst>
      </pc:sldChg>
      <pc:sldChg chg="del">
        <pc:chgData name="Liu Shi" userId="f90ec90a-dd56-4c51-91e2-4a5cffc49e53" providerId="ADAL" clId="{AAFFDD4D-EEBB-42F3-AF36-B1F46433C449}" dt="2024-11-01T16:43:54.738" v="31" actId="47"/>
        <pc:sldMkLst>
          <pc:docMk/>
          <pc:sldMk cId="325233692" sldId="279"/>
        </pc:sldMkLst>
      </pc:sldChg>
      <pc:sldChg chg="ord">
        <pc:chgData name="Liu Shi" userId="f90ec90a-dd56-4c51-91e2-4a5cffc49e53" providerId="ADAL" clId="{AAFFDD4D-EEBB-42F3-AF36-B1F46433C449}" dt="2024-11-01T16:45:36.161" v="54"/>
        <pc:sldMkLst>
          <pc:docMk/>
          <pc:sldMk cId="1830600649" sldId="282"/>
        </pc:sldMkLst>
      </pc:sldChg>
      <pc:sldChg chg="addSp delSp modSp mod">
        <pc:chgData name="Liu Shi" userId="f90ec90a-dd56-4c51-91e2-4a5cffc49e53" providerId="ADAL" clId="{AAFFDD4D-EEBB-42F3-AF36-B1F46433C449}" dt="2024-11-01T16:46:52.926" v="91" actId="1076"/>
        <pc:sldMkLst>
          <pc:docMk/>
          <pc:sldMk cId="3220319745" sldId="287"/>
        </pc:sldMkLst>
        <pc:spChg chg="mod">
          <ac:chgData name="Liu Shi" userId="f90ec90a-dd56-4c51-91e2-4a5cffc49e53" providerId="ADAL" clId="{AAFFDD4D-EEBB-42F3-AF36-B1F46433C449}" dt="2024-11-01T16:46:27.097" v="86" actId="20577"/>
          <ac:spMkLst>
            <pc:docMk/>
            <pc:sldMk cId="3220319745" sldId="287"/>
            <ac:spMk id="61" creationId="{B181DEA3-B0A0-E80C-8B38-650B544E0A8D}"/>
          </ac:spMkLst>
        </pc:spChg>
        <pc:picChg chg="del">
          <ac:chgData name="Liu Shi" userId="f90ec90a-dd56-4c51-91e2-4a5cffc49e53" providerId="ADAL" clId="{AAFFDD4D-EEBB-42F3-AF36-B1F46433C449}" dt="2024-11-01T16:45:03.186" v="49" actId="478"/>
          <ac:picMkLst>
            <pc:docMk/>
            <pc:sldMk cId="3220319745" sldId="287"/>
            <ac:picMk id="3" creationId="{FE4D0243-BB30-6AAD-8E95-AD3161393E72}"/>
          </ac:picMkLst>
        </pc:picChg>
        <pc:picChg chg="add mod">
          <ac:chgData name="Liu Shi" userId="f90ec90a-dd56-4c51-91e2-4a5cffc49e53" providerId="ADAL" clId="{AAFFDD4D-EEBB-42F3-AF36-B1F46433C449}" dt="2024-11-01T16:46:52.926" v="91" actId="1076"/>
          <ac:picMkLst>
            <pc:docMk/>
            <pc:sldMk cId="3220319745" sldId="287"/>
            <ac:picMk id="4" creationId="{477EE527-DF5F-A2DA-E7E1-880CBBA8C04D}"/>
          </ac:picMkLst>
        </pc:picChg>
      </pc:sldChg>
      <pc:sldChg chg="del">
        <pc:chgData name="Liu Shi" userId="f90ec90a-dd56-4c51-91e2-4a5cffc49e53" providerId="ADAL" clId="{AAFFDD4D-EEBB-42F3-AF36-B1F46433C449}" dt="2024-11-01T16:47:10.776" v="92" actId="47"/>
        <pc:sldMkLst>
          <pc:docMk/>
          <pc:sldMk cId="3458845860" sldId="28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a80fc34254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a80fc3425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2a80fc34254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2a80fc34254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2a80fc34254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2a80fc34254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a80fc34254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2a80fc3425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2a80fc34254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a80fc34254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a:extLst>
            <a:ext uri="{FF2B5EF4-FFF2-40B4-BE49-F238E27FC236}">
              <a16:creationId xmlns:a16="http://schemas.microsoft.com/office/drawing/2014/main" id="{149B66A8-249A-89BB-75C5-A934A8173512}"/>
            </a:ext>
          </a:extLst>
        </p:cNvPr>
        <p:cNvGrpSpPr/>
        <p:nvPr/>
      </p:nvGrpSpPr>
      <p:grpSpPr>
        <a:xfrm>
          <a:off x="0" y="0"/>
          <a:ext cx="0" cy="0"/>
          <a:chOff x="0" y="0"/>
          <a:chExt cx="0" cy="0"/>
        </a:xfrm>
      </p:grpSpPr>
      <p:sp>
        <p:nvSpPr>
          <p:cNvPr id="134" name="Google Shape;134;g2a80fc34254_0_81:notes">
            <a:extLst>
              <a:ext uri="{FF2B5EF4-FFF2-40B4-BE49-F238E27FC236}">
                <a16:creationId xmlns:a16="http://schemas.microsoft.com/office/drawing/2014/main" id="{94FD5C5A-E91C-E26D-BBFA-115D7A01AFA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a80fc34254_0_81:notes">
            <a:extLst>
              <a:ext uri="{FF2B5EF4-FFF2-40B4-BE49-F238E27FC236}">
                <a16:creationId xmlns:a16="http://schemas.microsoft.com/office/drawing/2014/main" id="{3929F4C6-4164-10B4-3CCC-E48B6B59AA6B}"/>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078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a:extLst>
            <a:ext uri="{FF2B5EF4-FFF2-40B4-BE49-F238E27FC236}">
              <a16:creationId xmlns:a16="http://schemas.microsoft.com/office/drawing/2014/main" id="{49B7B236-FA99-E415-6638-4AC229332720}"/>
            </a:ext>
          </a:extLst>
        </p:cNvPr>
        <p:cNvGrpSpPr/>
        <p:nvPr/>
      </p:nvGrpSpPr>
      <p:grpSpPr>
        <a:xfrm>
          <a:off x="0" y="0"/>
          <a:ext cx="0" cy="0"/>
          <a:chOff x="0" y="0"/>
          <a:chExt cx="0" cy="0"/>
        </a:xfrm>
      </p:grpSpPr>
      <p:sp>
        <p:nvSpPr>
          <p:cNvPr id="134" name="Google Shape;134;g2a80fc34254_0_81:notes">
            <a:extLst>
              <a:ext uri="{FF2B5EF4-FFF2-40B4-BE49-F238E27FC236}">
                <a16:creationId xmlns:a16="http://schemas.microsoft.com/office/drawing/2014/main" id="{BA432510-3B49-EF29-481C-E545A070033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a80fc34254_0_81:notes">
            <a:extLst>
              <a:ext uri="{FF2B5EF4-FFF2-40B4-BE49-F238E27FC236}">
                <a16:creationId xmlns:a16="http://schemas.microsoft.com/office/drawing/2014/main" id="{8514DE0D-7804-60BC-B906-6DC4373976F1}"/>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843319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a:extLst>
            <a:ext uri="{FF2B5EF4-FFF2-40B4-BE49-F238E27FC236}">
              <a16:creationId xmlns:a16="http://schemas.microsoft.com/office/drawing/2014/main" id="{CA5673E7-BC9A-FE3B-B432-B2E7D162A95E}"/>
            </a:ext>
          </a:extLst>
        </p:cNvPr>
        <p:cNvGrpSpPr/>
        <p:nvPr/>
      </p:nvGrpSpPr>
      <p:grpSpPr>
        <a:xfrm>
          <a:off x="0" y="0"/>
          <a:ext cx="0" cy="0"/>
          <a:chOff x="0" y="0"/>
          <a:chExt cx="0" cy="0"/>
        </a:xfrm>
      </p:grpSpPr>
      <p:sp>
        <p:nvSpPr>
          <p:cNvPr id="134" name="Google Shape;134;g2a80fc34254_0_81:notes">
            <a:extLst>
              <a:ext uri="{FF2B5EF4-FFF2-40B4-BE49-F238E27FC236}">
                <a16:creationId xmlns:a16="http://schemas.microsoft.com/office/drawing/2014/main" id="{BC9C1D98-A060-8540-C730-6F5A1D3B31F0}"/>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2a80fc34254_0_81:notes">
            <a:extLst>
              <a:ext uri="{FF2B5EF4-FFF2-40B4-BE49-F238E27FC236}">
                <a16:creationId xmlns:a16="http://schemas.microsoft.com/office/drawing/2014/main" id="{9B5A3E27-7A6A-C32D-5704-AE7A049F728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1116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66A0AC41-AC34-6E47-3066-CC384EB39A9B}"/>
            </a:ext>
          </a:extLst>
        </p:cNvPr>
        <p:cNvGrpSpPr/>
        <p:nvPr/>
      </p:nvGrpSpPr>
      <p:grpSpPr>
        <a:xfrm>
          <a:off x="0" y="0"/>
          <a:ext cx="0" cy="0"/>
          <a:chOff x="0" y="0"/>
          <a:chExt cx="0" cy="0"/>
        </a:xfrm>
      </p:grpSpPr>
      <p:sp>
        <p:nvSpPr>
          <p:cNvPr id="57" name="Google Shape;57;g2a80fc34254_0_0:notes">
            <a:extLst>
              <a:ext uri="{FF2B5EF4-FFF2-40B4-BE49-F238E27FC236}">
                <a16:creationId xmlns:a16="http://schemas.microsoft.com/office/drawing/2014/main" id="{6AEF7C72-8686-CDD9-29C6-F3E763AC957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a:extLst>
              <a:ext uri="{FF2B5EF4-FFF2-40B4-BE49-F238E27FC236}">
                <a16:creationId xmlns:a16="http://schemas.microsoft.com/office/drawing/2014/main" id="{B1CDECFE-D9CE-B14A-9342-CADD7F06AF4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77025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3D491950-28CE-3EC2-0812-0D2E934882D9}"/>
            </a:ext>
          </a:extLst>
        </p:cNvPr>
        <p:cNvGrpSpPr/>
        <p:nvPr/>
      </p:nvGrpSpPr>
      <p:grpSpPr>
        <a:xfrm>
          <a:off x="0" y="0"/>
          <a:ext cx="0" cy="0"/>
          <a:chOff x="0" y="0"/>
          <a:chExt cx="0" cy="0"/>
        </a:xfrm>
      </p:grpSpPr>
      <p:sp>
        <p:nvSpPr>
          <p:cNvPr id="57" name="Google Shape;57;g2a80fc34254_0_0:notes">
            <a:extLst>
              <a:ext uri="{FF2B5EF4-FFF2-40B4-BE49-F238E27FC236}">
                <a16:creationId xmlns:a16="http://schemas.microsoft.com/office/drawing/2014/main" id="{F49BDE07-CD87-9962-4C26-07A8F92FAF9F}"/>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a:extLst>
              <a:ext uri="{FF2B5EF4-FFF2-40B4-BE49-F238E27FC236}">
                <a16:creationId xmlns:a16="http://schemas.microsoft.com/office/drawing/2014/main" id="{22E3842F-2CC8-3D0B-CFEE-B6B247B5AA8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3214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122026B2-B5F7-72FC-1E44-96D3FCD39A67}"/>
            </a:ext>
          </a:extLst>
        </p:cNvPr>
        <p:cNvGrpSpPr/>
        <p:nvPr/>
      </p:nvGrpSpPr>
      <p:grpSpPr>
        <a:xfrm>
          <a:off x="0" y="0"/>
          <a:ext cx="0" cy="0"/>
          <a:chOff x="0" y="0"/>
          <a:chExt cx="0" cy="0"/>
        </a:xfrm>
      </p:grpSpPr>
      <p:sp>
        <p:nvSpPr>
          <p:cNvPr id="57" name="Google Shape;57;g2a80fc34254_0_0:notes">
            <a:extLst>
              <a:ext uri="{FF2B5EF4-FFF2-40B4-BE49-F238E27FC236}">
                <a16:creationId xmlns:a16="http://schemas.microsoft.com/office/drawing/2014/main" id="{D667556F-6A5E-4AAC-8C7E-D8F830F758F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a:extLst>
              <a:ext uri="{FF2B5EF4-FFF2-40B4-BE49-F238E27FC236}">
                <a16:creationId xmlns:a16="http://schemas.microsoft.com/office/drawing/2014/main" id="{36563BE3-B9F5-9C55-0D18-2BB71257E6E0}"/>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6939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72E5652A-C416-0B97-D51B-12105C716873}"/>
            </a:ext>
          </a:extLst>
        </p:cNvPr>
        <p:cNvGrpSpPr/>
        <p:nvPr/>
      </p:nvGrpSpPr>
      <p:grpSpPr>
        <a:xfrm>
          <a:off x="0" y="0"/>
          <a:ext cx="0" cy="0"/>
          <a:chOff x="0" y="0"/>
          <a:chExt cx="0" cy="0"/>
        </a:xfrm>
      </p:grpSpPr>
      <p:sp>
        <p:nvSpPr>
          <p:cNvPr id="57" name="Google Shape;57;g2a80fc34254_0_0:notes">
            <a:extLst>
              <a:ext uri="{FF2B5EF4-FFF2-40B4-BE49-F238E27FC236}">
                <a16:creationId xmlns:a16="http://schemas.microsoft.com/office/drawing/2014/main" id="{B85806CE-8529-96B6-76B2-EE8C1FD3CAA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a:extLst>
              <a:ext uri="{FF2B5EF4-FFF2-40B4-BE49-F238E27FC236}">
                <a16:creationId xmlns:a16="http://schemas.microsoft.com/office/drawing/2014/main" id="{D321D269-8399-B876-C5B4-5EC5E00FAB66}"/>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96921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680CCDD7-E3F8-3DE3-8434-442B63E207BF}"/>
            </a:ext>
          </a:extLst>
        </p:cNvPr>
        <p:cNvGrpSpPr/>
        <p:nvPr/>
      </p:nvGrpSpPr>
      <p:grpSpPr>
        <a:xfrm>
          <a:off x="0" y="0"/>
          <a:ext cx="0" cy="0"/>
          <a:chOff x="0" y="0"/>
          <a:chExt cx="0" cy="0"/>
        </a:xfrm>
      </p:grpSpPr>
      <p:sp>
        <p:nvSpPr>
          <p:cNvPr id="57" name="Google Shape;57;g2a80fc34254_0_0:notes">
            <a:extLst>
              <a:ext uri="{FF2B5EF4-FFF2-40B4-BE49-F238E27FC236}">
                <a16:creationId xmlns:a16="http://schemas.microsoft.com/office/drawing/2014/main" id="{5283106D-982E-DFAC-0460-7023678780C4}"/>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a80fc34254_0_0:notes">
            <a:extLst>
              <a:ext uri="{FF2B5EF4-FFF2-40B4-BE49-F238E27FC236}">
                <a16:creationId xmlns:a16="http://schemas.microsoft.com/office/drawing/2014/main" id="{9646C0E8-9B92-4C64-4960-2E3D8A3310A4}"/>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4159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a80fc34254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2a80fc34254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a80fc34254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a80fc34254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a80fc34254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2a80fc34254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grilifef180help@ag.tam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1888514"/>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3200" dirty="0"/>
              <a:t>Entering Faculty Activities</a:t>
            </a:r>
            <a:endParaRPr sz="3200" dirty="0"/>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fontScale="32500" lnSpcReduction="20000"/>
          </a:bodyPr>
          <a:lstStyle/>
          <a:p>
            <a:pPr marL="0" lvl="0" indent="0" algn="ctr" rtl="0">
              <a:spcBef>
                <a:spcPts val="0"/>
              </a:spcBef>
              <a:spcAft>
                <a:spcPts val="0"/>
              </a:spcAft>
              <a:buNone/>
            </a:pPr>
            <a:r>
              <a:rPr lang="en" sz="4900" dirty="0">
                <a:solidFill>
                  <a:srgbClr val="500000"/>
                </a:solidFill>
              </a:rPr>
              <a:t>Texas A&amp;M AgriLife Interfolio User Guide</a:t>
            </a:r>
          </a:p>
          <a:p>
            <a:pPr marL="0" lvl="0" indent="0" algn="ctr" rtl="0">
              <a:spcBef>
                <a:spcPts val="0"/>
              </a:spcBef>
              <a:spcAft>
                <a:spcPts val="0"/>
              </a:spcAft>
              <a:buNone/>
            </a:pPr>
            <a:r>
              <a:rPr lang="en-US" sz="4900" dirty="0">
                <a:solidFill>
                  <a:srgbClr val="500000"/>
                </a:solidFill>
              </a:rPr>
              <a:t>For Faculty Members</a:t>
            </a:r>
          </a:p>
          <a:p>
            <a:pPr marL="0" lvl="0" indent="0" algn="ctr" rtl="0">
              <a:spcBef>
                <a:spcPts val="0"/>
              </a:spcBef>
              <a:spcAft>
                <a:spcPts val="0"/>
              </a:spcAft>
              <a:buNone/>
            </a:pPr>
            <a:endParaRPr lang="en-US" dirty="0">
              <a:solidFill>
                <a:srgbClr val="500000"/>
              </a:solidFill>
            </a:endParaRPr>
          </a:p>
          <a:p>
            <a:pPr marL="0" lvl="0" indent="0" algn="ctr" rtl="0">
              <a:spcBef>
                <a:spcPts val="0"/>
              </a:spcBef>
              <a:spcAft>
                <a:spcPts val="0"/>
              </a:spcAft>
              <a:buNone/>
            </a:pPr>
            <a:r>
              <a:rPr lang="en-US" b="0" i="0" dirty="0">
                <a:solidFill>
                  <a:srgbClr val="0A0A0A"/>
                </a:solidFill>
                <a:effectLst/>
                <a:latin typeface="Helvetica Neue"/>
              </a:rPr>
              <a:t>For questions about your experience in Faculty Activity Reporting, you can email the AgriLife help team at: </a:t>
            </a:r>
            <a:r>
              <a:rPr lang="en-US" b="0" i="0" u="sng" dirty="0">
                <a:solidFill>
                  <a:srgbClr val="000000"/>
                </a:solidFill>
                <a:effectLst/>
                <a:latin typeface="Helvetica Neue"/>
                <a:hlinkClick r:id="rId3"/>
              </a:rPr>
              <a:t>agrilifef180help@ag.tamu.edu</a:t>
            </a:r>
            <a:endParaRPr lang="en-US" dirty="0">
              <a:solidFill>
                <a:srgbClr val="500000"/>
              </a:solidFill>
            </a:endParaRPr>
          </a:p>
          <a:p>
            <a:pPr marL="0" lvl="0" indent="0" algn="ctr" rtl="0">
              <a:spcBef>
                <a:spcPts val="0"/>
              </a:spcBef>
              <a:spcAft>
                <a:spcPts val="0"/>
              </a:spcAft>
              <a:buNone/>
            </a:pPr>
            <a:endParaRPr lang="en-US" dirty="0">
              <a:solidFill>
                <a:srgbClr val="500000"/>
              </a:solidFill>
            </a:endParaRPr>
          </a:p>
          <a:p>
            <a:pPr marL="0" lvl="0" indent="0" algn="ctr" rtl="0">
              <a:spcBef>
                <a:spcPts val="0"/>
              </a:spcBef>
              <a:spcAft>
                <a:spcPts val="0"/>
              </a:spcAft>
              <a:buNone/>
            </a:pPr>
            <a:endParaRPr lang="en-US" dirty="0">
              <a:solidFill>
                <a:srgbClr val="500000"/>
              </a:solidFill>
            </a:endParaRPr>
          </a:p>
          <a:p>
            <a:pPr marL="0" lvl="0" indent="0" algn="ctr" rtl="0">
              <a:spcBef>
                <a:spcPts val="0"/>
              </a:spcBef>
              <a:spcAft>
                <a:spcPts val="0"/>
              </a:spcAft>
              <a:buNone/>
            </a:pPr>
            <a:endParaRPr lang="en-US" dirty="0">
              <a:solidFill>
                <a:srgbClr val="500000"/>
              </a:solidFill>
            </a:endParaRPr>
          </a:p>
          <a:p>
            <a:pPr marL="0" lvl="0" indent="0" algn="ctr" rtl="0">
              <a:spcBef>
                <a:spcPts val="0"/>
              </a:spcBef>
              <a:spcAft>
                <a:spcPts val="0"/>
              </a:spcAft>
              <a:buNone/>
            </a:pPr>
            <a:endParaRPr dirty="0">
              <a:solidFill>
                <a:srgbClr val="500000"/>
              </a:solidFill>
            </a:endParaRPr>
          </a:p>
          <a:p>
            <a:pPr marL="0" lvl="0" indent="0" algn="ctr" rtl="0">
              <a:spcBef>
                <a:spcPts val="0"/>
              </a:spcBef>
              <a:spcAft>
                <a:spcPts val="0"/>
              </a:spcAft>
              <a:buNone/>
            </a:pPr>
            <a:endParaRPr dirty="0"/>
          </a:p>
        </p:txBody>
      </p:sp>
      <p:pic>
        <p:nvPicPr>
          <p:cNvPr id="3" name="Picture 2">
            <a:extLst>
              <a:ext uri="{FF2B5EF4-FFF2-40B4-BE49-F238E27FC236}">
                <a16:creationId xmlns:a16="http://schemas.microsoft.com/office/drawing/2014/main" id="{2E5C63E9-3A05-27F9-D2A8-270146CDAB2C}"/>
              </a:ext>
            </a:extLst>
          </p:cNvPr>
          <p:cNvPicPr>
            <a:picLocks noChangeAspect="1"/>
          </p:cNvPicPr>
          <p:nvPr/>
        </p:nvPicPr>
        <p:blipFill>
          <a:blip r:embed="rId4"/>
          <a:stretch>
            <a:fillRect/>
          </a:stretch>
        </p:blipFill>
        <p:spPr>
          <a:xfrm>
            <a:off x="2684937" y="415384"/>
            <a:ext cx="3439005" cy="108600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0" y="44776"/>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Clr>
                <a:schemeClr val="dk1"/>
              </a:buClr>
              <a:buSzPct val="47413"/>
              <a:buFont typeface="Arial"/>
              <a:buNone/>
            </a:pPr>
            <a:r>
              <a:rPr lang="en" sz="2200" dirty="0">
                <a:solidFill>
                  <a:srgbClr val="500000"/>
                </a:solidFill>
              </a:rPr>
              <a:t>Scholarly Contributions and Creative Productions </a:t>
            </a:r>
            <a:br>
              <a:rPr lang="en" sz="2400" dirty="0">
                <a:solidFill>
                  <a:srgbClr val="500000"/>
                </a:solidFill>
              </a:rPr>
            </a:br>
            <a:r>
              <a:rPr lang="en" sz="1800" dirty="0"/>
              <a:t>- Medline/ PubMed Option</a:t>
            </a:r>
            <a:endParaRPr sz="1800" dirty="0"/>
          </a:p>
          <a:p>
            <a:pPr marL="0" lvl="0" indent="0" algn="l" rtl="0">
              <a:spcBef>
                <a:spcPts val="0"/>
              </a:spcBef>
              <a:spcAft>
                <a:spcPts val="0"/>
              </a:spcAft>
              <a:buNone/>
            </a:pPr>
            <a:endParaRPr dirty="0"/>
          </a:p>
        </p:txBody>
      </p:sp>
      <p:sp>
        <p:nvSpPr>
          <p:cNvPr id="103" name="Google Shape;103;p20"/>
          <p:cNvSpPr txBox="1">
            <a:spLocks noGrp="1"/>
          </p:cNvSpPr>
          <p:nvPr>
            <p:ph type="body" idx="1"/>
          </p:nvPr>
        </p:nvSpPr>
        <p:spPr>
          <a:xfrm>
            <a:off x="311700" y="840300"/>
            <a:ext cx="8520600" cy="46323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Another way to add is to choose “Medline/ PubMed”</a:t>
            </a:r>
            <a:endParaRPr dirty="0"/>
          </a:p>
          <a:p>
            <a:pPr marL="457200" lvl="0" indent="-342900" algn="l" rtl="0">
              <a:spcBef>
                <a:spcPts val="0"/>
              </a:spcBef>
              <a:spcAft>
                <a:spcPts val="0"/>
              </a:spcAft>
              <a:buSzPts val="1800"/>
              <a:buChar char="●"/>
            </a:pPr>
            <a:r>
              <a:rPr lang="en" dirty="0"/>
              <a:t>Click “Continue”</a:t>
            </a: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104" name="Google Shape;104;p20"/>
          <p:cNvPicPr preferRelativeResize="0"/>
          <p:nvPr/>
        </p:nvPicPr>
        <p:blipFill>
          <a:blip r:embed="rId3">
            <a:alphaModFix/>
          </a:blip>
          <a:stretch>
            <a:fillRect/>
          </a:stretch>
        </p:blipFill>
        <p:spPr>
          <a:xfrm>
            <a:off x="2156350" y="1855550"/>
            <a:ext cx="5241475" cy="32879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2"/>
          <p:cNvSpPr txBox="1">
            <a:spLocks noGrp="1"/>
          </p:cNvSpPr>
          <p:nvPr>
            <p:ph type="title"/>
          </p:nvPr>
        </p:nvSpPr>
        <p:spPr>
          <a:xfrm>
            <a:off x="311700" y="1038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200" dirty="0">
                <a:solidFill>
                  <a:srgbClr val="500000"/>
                </a:solidFill>
              </a:rPr>
              <a:t>Scholarly Contributions and Creative Productions </a:t>
            </a:r>
            <a:br>
              <a:rPr lang="en" sz="2800" dirty="0">
                <a:solidFill>
                  <a:srgbClr val="500000"/>
                </a:solidFill>
              </a:rPr>
            </a:br>
            <a:r>
              <a:rPr lang="en" sz="1800" dirty="0"/>
              <a:t>- Medline/ PubMed Option</a:t>
            </a:r>
            <a:endParaRPr sz="1800" dirty="0"/>
          </a:p>
          <a:p>
            <a:pPr marL="0" lvl="0" indent="0" algn="l" rtl="0">
              <a:spcBef>
                <a:spcPts val="0"/>
              </a:spcBef>
              <a:spcAft>
                <a:spcPts val="0"/>
              </a:spcAft>
              <a:buNone/>
            </a:pPr>
            <a:endParaRPr dirty="0"/>
          </a:p>
        </p:txBody>
      </p:sp>
      <p:sp>
        <p:nvSpPr>
          <p:cNvPr id="117" name="Google Shape;117;p22"/>
          <p:cNvSpPr txBox="1">
            <a:spLocks noGrp="1"/>
          </p:cNvSpPr>
          <p:nvPr>
            <p:ph type="body" idx="1"/>
          </p:nvPr>
        </p:nvSpPr>
        <p:spPr>
          <a:xfrm>
            <a:off x="311700" y="840300"/>
            <a:ext cx="8520600" cy="46323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dirty="0"/>
              <a:t>Search by the Author or any other criteria</a:t>
            </a:r>
          </a:p>
          <a:p>
            <a:pPr marL="457200" lvl="0" indent="-342900" algn="l" rtl="0">
              <a:spcBef>
                <a:spcPts val="0"/>
              </a:spcBef>
              <a:spcAft>
                <a:spcPts val="0"/>
              </a:spcAft>
              <a:buSzPts val="1800"/>
              <a:buChar char="●"/>
            </a:pPr>
            <a:r>
              <a:rPr lang="en-US" dirty="0"/>
              <a:t>Select the correct publications, then click “Import Selected”</a:t>
            </a:r>
          </a:p>
          <a:p>
            <a:pPr marL="457200" lvl="0" indent="-342900" algn="l" rtl="0">
              <a:spcBef>
                <a:spcPts val="0"/>
              </a:spcBef>
              <a:spcAft>
                <a:spcPts val="0"/>
              </a:spcAft>
              <a:buSzPts val="1800"/>
              <a:buChar char="●"/>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118" name="Google Shape;118;p22"/>
          <p:cNvPicPr preferRelativeResize="0"/>
          <p:nvPr/>
        </p:nvPicPr>
        <p:blipFill>
          <a:blip r:embed="rId3">
            <a:alphaModFix/>
          </a:blip>
          <a:stretch>
            <a:fillRect/>
          </a:stretch>
        </p:blipFill>
        <p:spPr>
          <a:xfrm>
            <a:off x="2033525" y="1727125"/>
            <a:ext cx="5308975" cy="334017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3"/>
          <p:cNvSpPr txBox="1">
            <a:spLocks noGrp="1"/>
          </p:cNvSpPr>
          <p:nvPr>
            <p:ph type="title"/>
          </p:nvPr>
        </p:nvSpPr>
        <p:spPr>
          <a:xfrm>
            <a:off x="311700" y="0"/>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200" dirty="0">
                <a:solidFill>
                  <a:srgbClr val="500000"/>
                </a:solidFill>
              </a:rPr>
              <a:t>Scholarly Contributions and Creative Productions</a:t>
            </a:r>
            <a:r>
              <a:rPr lang="en" sz="2320" dirty="0"/>
              <a:t> </a:t>
            </a:r>
            <a:br>
              <a:rPr lang="en" sz="2320" dirty="0"/>
            </a:br>
            <a:r>
              <a:rPr lang="en" sz="1800" dirty="0"/>
              <a:t>- Generic (RIS/BibTeX) Option</a:t>
            </a:r>
            <a:endParaRPr sz="1800" dirty="0"/>
          </a:p>
          <a:p>
            <a:pPr marL="0" lvl="0" indent="0" algn="l" rtl="0">
              <a:spcBef>
                <a:spcPts val="0"/>
              </a:spcBef>
              <a:spcAft>
                <a:spcPts val="0"/>
              </a:spcAft>
              <a:buNone/>
            </a:pPr>
            <a:endParaRPr dirty="0"/>
          </a:p>
        </p:txBody>
      </p:sp>
      <p:sp>
        <p:nvSpPr>
          <p:cNvPr id="124" name="Google Shape;124;p23"/>
          <p:cNvSpPr txBox="1">
            <a:spLocks noGrp="1"/>
          </p:cNvSpPr>
          <p:nvPr>
            <p:ph type="body" idx="1"/>
          </p:nvPr>
        </p:nvSpPr>
        <p:spPr>
          <a:xfrm>
            <a:off x="311700" y="840300"/>
            <a:ext cx="8520600" cy="4133845"/>
          </a:xfrm>
          <a:prstGeom prst="rect">
            <a:avLst/>
          </a:prstGeom>
        </p:spPr>
        <p:txBody>
          <a:bodyPr spcFirstLastPara="1" wrap="square" lIns="91425" tIns="91425" rIns="91425" bIns="91425" anchor="t" anchorCtr="0">
            <a:normAutofit/>
          </a:bodyPr>
          <a:lstStyle/>
          <a:p>
            <a:pPr marL="457200" lvl="0" indent="-317182" algn="l" rtl="0">
              <a:spcBef>
                <a:spcPts val="0"/>
              </a:spcBef>
              <a:spcAft>
                <a:spcPts val="0"/>
              </a:spcAft>
              <a:buSzPct val="100000"/>
              <a:buChar char="●"/>
            </a:pPr>
            <a:r>
              <a:rPr lang="en-US" dirty="0"/>
              <a:t>A third option for adding activities is to select "Generic (RIS/</a:t>
            </a:r>
            <a:r>
              <a:rPr lang="en-US" dirty="0" err="1"/>
              <a:t>BibTeX</a:t>
            </a:r>
            <a:r>
              <a:rPr lang="en-US" dirty="0"/>
              <a:t>)“.</a:t>
            </a:r>
          </a:p>
          <a:p>
            <a:pPr marL="457200" lvl="0" indent="-317182" algn="l" rtl="0">
              <a:spcBef>
                <a:spcPts val="0"/>
              </a:spcBef>
              <a:spcAft>
                <a:spcPts val="0"/>
              </a:spcAft>
              <a:buSzPct val="100000"/>
              <a:buChar char="●"/>
            </a:pPr>
            <a:r>
              <a:rPr lang="en-US" dirty="0"/>
              <a:t>Click “Continue” and sign in to your Google Scholar account. Go to “My Profile” and select the publications you want to export.</a:t>
            </a:r>
          </a:p>
          <a:p>
            <a:pPr marL="457200" lvl="0" indent="-317182" algn="l" rtl="0">
              <a:spcBef>
                <a:spcPts val="0"/>
              </a:spcBef>
              <a:spcAft>
                <a:spcPts val="0"/>
              </a:spcAft>
              <a:buSzPct val="100000"/>
              <a:buChar char="●"/>
            </a:pPr>
            <a:r>
              <a:rPr lang="en-US" dirty="0"/>
              <a:t>Choose “</a:t>
            </a:r>
            <a:r>
              <a:rPr lang="en-US" dirty="0" err="1"/>
              <a:t>BibTeX</a:t>
            </a:r>
            <a:r>
              <a:rPr lang="en-US" dirty="0"/>
              <a:t>” and then click “EXPORT”.</a:t>
            </a:r>
          </a:p>
          <a:p>
            <a:pPr marL="457200" lvl="0" indent="-317182" algn="l" rtl="0">
              <a:spcBef>
                <a:spcPts val="0"/>
              </a:spcBef>
              <a:spcAft>
                <a:spcPts val="0"/>
              </a:spcAft>
              <a:buSzPct val="100000"/>
              <a:buChar char="●"/>
            </a:pPr>
            <a:endParaRPr lang="en-US" dirty="0"/>
          </a:p>
          <a:p>
            <a:pPr marL="140018" lvl="0" indent="0" algn="l" rtl="0">
              <a:spcBef>
                <a:spcPts val="0"/>
              </a:spcBef>
              <a:spcAft>
                <a:spcPts val="0"/>
              </a:spcAft>
              <a:buSzPct val="100000"/>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125" name="Google Shape;125;p23"/>
          <p:cNvPicPr preferRelativeResize="0"/>
          <p:nvPr/>
        </p:nvPicPr>
        <p:blipFill>
          <a:blip r:embed="rId3">
            <a:alphaModFix/>
          </a:blip>
          <a:stretch>
            <a:fillRect/>
          </a:stretch>
        </p:blipFill>
        <p:spPr>
          <a:xfrm>
            <a:off x="1604926" y="2385040"/>
            <a:ext cx="4613952" cy="253506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a:off x="311700" y="0"/>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200" dirty="0">
                <a:solidFill>
                  <a:srgbClr val="500000"/>
                </a:solidFill>
              </a:rPr>
              <a:t>Scholarly Contributions and Creative Productions</a:t>
            </a:r>
            <a:r>
              <a:rPr lang="en" sz="2200" dirty="0"/>
              <a:t> </a:t>
            </a:r>
            <a:br>
              <a:rPr lang="en" sz="2400" dirty="0"/>
            </a:br>
            <a:r>
              <a:rPr lang="en" sz="1800" dirty="0"/>
              <a:t>- Generic (RIS/BibTeX) Option</a:t>
            </a:r>
            <a:endParaRPr sz="1800" dirty="0"/>
          </a:p>
          <a:p>
            <a:pPr marL="0" lvl="0" indent="0" algn="l" rtl="0">
              <a:spcBef>
                <a:spcPts val="0"/>
              </a:spcBef>
              <a:spcAft>
                <a:spcPts val="0"/>
              </a:spcAft>
              <a:buNone/>
            </a:pPr>
            <a:endParaRPr dirty="0"/>
          </a:p>
        </p:txBody>
      </p:sp>
      <p:sp>
        <p:nvSpPr>
          <p:cNvPr id="131" name="Google Shape;131;p24"/>
          <p:cNvSpPr txBox="1">
            <a:spLocks noGrp="1"/>
          </p:cNvSpPr>
          <p:nvPr>
            <p:ph type="body" idx="1"/>
          </p:nvPr>
        </p:nvSpPr>
        <p:spPr>
          <a:xfrm>
            <a:off x="311700" y="742052"/>
            <a:ext cx="8520600" cy="4540948"/>
          </a:xfrm>
          <a:prstGeom prst="rect">
            <a:avLst/>
          </a:prstGeom>
        </p:spPr>
        <p:txBody>
          <a:bodyPr spcFirstLastPara="1" wrap="square" lIns="91425" tIns="91425" rIns="91425" bIns="91425" anchor="t" anchorCtr="0">
            <a:normAutofit/>
          </a:bodyPr>
          <a:lstStyle/>
          <a:p>
            <a:pPr marL="457200" lvl="0" indent="-325755" algn="l" rtl="0">
              <a:spcBef>
                <a:spcPts val="0"/>
              </a:spcBef>
              <a:spcAft>
                <a:spcPts val="0"/>
              </a:spcAft>
              <a:buSzPct val="100000"/>
              <a:buChar char="●"/>
            </a:pPr>
            <a:r>
              <a:rPr lang="en" dirty="0"/>
              <a:t>A window will pop up. Select All, then copy the text. </a:t>
            </a:r>
            <a:endParaRPr dirty="0"/>
          </a:p>
          <a:p>
            <a:pPr marL="457200" lvl="0" indent="-325755" algn="l" rtl="0">
              <a:spcBef>
                <a:spcPts val="0"/>
              </a:spcBef>
              <a:spcAft>
                <a:spcPts val="0"/>
              </a:spcAft>
              <a:buSzPct val="100000"/>
              <a:buChar char="●"/>
            </a:pPr>
            <a:r>
              <a:rPr lang="en" dirty="0"/>
              <a:t>Return to Interfolio F180, choose Format as BibTeX, paste the copied text in the “Text” box, and click “Save”.</a:t>
            </a: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r>
              <a:rPr lang="en-US" dirty="0"/>
              <a:t>s</a:t>
            </a: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132" name="Google Shape;132;p24"/>
          <p:cNvPicPr preferRelativeResize="0"/>
          <p:nvPr/>
        </p:nvPicPr>
        <p:blipFill>
          <a:blip r:embed="rId3">
            <a:alphaModFix/>
          </a:blip>
          <a:stretch>
            <a:fillRect/>
          </a:stretch>
        </p:blipFill>
        <p:spPr>
          <a:xfrm>
            <a:off x="714375" y="2106471"/>
            <a:ext cx="5017676" cy="303702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5"/>
          <p:cNvSpPr txBox="1">
            <a:spLocks noGrp="1"/>
          </p:cNvSpPr>
          <p:nvPr>
            <p:ph type="title"/>
          </p:nvPr>
        </p:nvSpPr>
        <p:spPr>
          <a:xfrm>
            <a:off x="311700" y="6287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400" dirty="0">
                <a:solidFill>
                  <a:srgbClr val="500000"/>
                </a:solidFill>
              </a:rPr>
              <a:t>Scholarly Contributions and Creative Productions</a:t>
            </a:r>
            <a:r>
              <a:rPr lang="en" sz="2400" dirty="0"/>
              <a:t> </a:t>
            </a:r>
            <a:br>
              <a:rPr lang="en" sz="2800" dirty="0"/>
            </a:br>
            <a:r>
              <a:rPr lang="en" sz="2000" dirty="0"/>
              <a:t>- Generic (RIS/BibTeX) Option</a:t>
            </a:r>
            <a:endParaRPr sz="2320" dirty="0"/>
          </a:p>
          <a:p>
            <a:pPr marL="0" lvl="0" indent="0" algn="l" rtl="0">
              <a:spcBef>
                <a:spcPts val="0"/>
              </a:spcBef>
              <a:spcAft>
                <a:spcPts val="0"/>
              </a:spcAft>
              <a:buNone/>
            </a:pPr>
            <a:endParaRPr dirty="0"/>
          </a:p>
        </p:txBody>
      </p:sp>
      <p:sp>
        <p:nvSpPr>
          <p:cNvPr id="138" name="Google Shape;138;p25"/>
          <p:cNvSpPr txBox="1">
            <a:spLocks noGrp="1"/>
          </p:cNvSpPr>
          <p:nvPr>
            <p:ph type="body" idx="1"/>
          </p:nvPr>
        </p:nvSpPr>
        <p:spPr>
          <a:xfrm>
            <a:off x="311700" y="840300"/>
            <a:ext cx="8520600" cy="4442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Select the correct publications and Import Selected</a:t>
            </a: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0"/>
              </a:spcAft>
              <a:buNone/>
            </a:pPr>
            <a:endParaRPr/>
          </a:p>
          <a:p>
            <a:pPr marL="457200" lvl="0" indent="0" algn="l" rtl="0">
              <a:spcBef>
                <a:spcPts val="1200"/>
              </a:spcBef>
              <a:spcAft>
                <a:spcPts val="1200"/>
              </a:spcAft>
              <a:buNone/>
            </a:pPr>
            <a:endParaRPr/>
          </a:p>
        </p:txBody>
      </p:sp>
      <p:pic>
        <p:nvPicPr>
          <p:cNvPr id="139" name="Google Shape;139;p25"/>
          <p:cNvPicPr preferRelativeResize="0"/>
          <p:nvPr/>
        </p:nvPicPr>
        <p:blipFill>
          <a:blip r:embed="rId3">
            <a:alphaModFix/>
          </a:blip>
          <a:stretch>
            <a:fillRect/>
          </a:stretch>
        </p:blipFill>
        <p:spPr>
          <a:xfrm>
            <a:off x="1241950" y="1419375"/>
            <a:ext cx="7119726" cy="322035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6">
          <a:extLst>
            <a:ext uri="{FF2B5EF4-FFF2-40B4-BE49-F238E27FC236}">
              <a16:creationId xmlns:a16="http://schemas.microsoft.com/office/drawing/2014/main" id="{18ADC72A-057B-F552-77BE-D1354867012D}"/>
            </a:ext>
          </a:extLst>
        </p:cNvPr>
        <p:cNvGrpSpPr/>
        <p:nvPr/>
      </p:nvGrpSpPr>
      <p:grpSpPr>
        <a:xfrm>
          <a:off x="0" y="0"/>
          <a:ext cx="0" cy="0"/>
          <a:chOff x="0" y="0"/>
          <a:chExt cx="0" cy="0"/>
        </a:xfrm>
      </p:grpSpPr>
      <p:sp>
        <p:nvSpPr>
          <p:cNvPr id="137" name="Google Shape;137;p25">
            <a:extLst>
              <a:ext uri="{FF2B5EF4-FFF2-40B4-BE49-F238E27FC236}">
                <a16:creationId xmlns:a16="http://schemas.microsoft.com/office/drawing/2014/main" id="{C14DED57-4CBE-B285-C20D-21FDBEE8E2A8}"/>
              </a:ext>
            </a:extLst>
          </p:cNvPr>
          <p:cNvSpPr txBox="1">
            <a:spLocks noGrp="1"/>
          </p:cNvSpPr>
          <p:nvPr>
            <p:ph type="title"/>
          </p:nvPr>
        </p:nvSpPr>
        <p:spPr>
          <a:xfrm>
            <a:off x="311700" y="6287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400" dirty="0">
                <a:solidFill>
                  <a:srgbClr val="500000"/>
                </a:solidFill>
              </a:rPr>
              <a:t>Scholarly Contributions and Creative Productions</a:t>
            </a:r>
            <a:r>
              <a:rPr lang="en" sz="2400" dirty="0"/>
              <a:t> </a:t>
            </a:r>
            <a:br>
              <a:rPr lang="en" sz="2800" dirty="0"/>
            </a:br>
            <a:r>
              <a:rPr lang="en" sz="2000" dirty="0"/>
              <a:t>- Manual Input Option</a:t>
            </a:r>
            <a:endParaRPr sz="2320" dirty="0"/>
          </a:p>
          <a:p>
            <a:pPr marL="0" lvl="0" indent="0" algn="l" rtl="0">
              <a:spcBef>
                <a:spcPts val="0"/>
              </a:spcBef>
              <a:spcAft>
                <a:spcPts val="0"/>
              </a:spcAft>
              <a:buNone/>
            </a:pPr>
            <a:endParaRPr dirty="0"/>
          </a:p>
        </p:txBody>
      </p:sp>
      <p:sp>
        <p:nvSpPr>
          <p:cNvPr id="138" name="Google Shape;138;p25">
            <a:extLst>
              <a:ext uri="{FF2B5EF4-FFF2-40B4-BE49-F238E27FC236}">
                <a16:creationId xmlns:a16="http://schemas.microsoft.com/office/drawing/2014/main" id="{6CCC88C1-3875-1FC6-3940-0F077BF70C02}"/>
              </a:ext>
            </a:extLst>
          </p:cNvPr>
          <p:cNvSpPr txBox="1">
            <a:spLocks noGrp="1"/>
          </p:cNvSpPr>
          <p:nvPr>
            <p:ph type="body" idx="1"/>
          </p:nvPr>
        </p:nvSpPr>
        <p:spPr>
          <a:xfrm>
            <a:off x="311700" y="840300"/>
            <a:ext cx="8520600" cy="4442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dirty="0"/>
              <a:t>The last option is to use the “Manual Input” option. </a:t>
            </a:r>
          </a:p>
          <a:p>
            <a:pPr marL="457200" lvl="0" indent="-342900" algn="l" rtl="0">
              <a:spcBef>
                <a:spcPts val="0"/>
              </a:spcBef>
              <a:spcAft>
                <a:spcPts val="0"/>
              </a:spcAft>
              <a:buSzPts val="1800"/>
              <a:buChar char="●"/>
            </a:pPr>
            <a:r>
              <a:rPr lang="en-US" dirty="0"/>
              <a:t>Go to the “Manual Input”, choose from one of the categories, then “Continue”.</a:t>
            </a: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5" name="Picture 4">
            <a:extLst>
              <a:ext uri="{FF2B5EF4-FFF2-40B4-BE49-F238E27FC236}">
                <a16:creationId xmlns:a16="http://schemas.microsoft.com/office/drawing/2014/main" id="{42B27F6E-E9AE-B581-6027-4F2D98960C08}"/>
              </a:ext>
            </a:extLst>
          </p:cNvPr>
          <p:cNvPicPr>
            <a:picLocks noChangeAspect="1"/>
          </p:cNvPicPr>
          <p:nvPr/>
        </p:nvPicPr>
        <p:blipFill>
          <a:blip r:embed="rId3"/>
          <a:stretch>
            <a:fillRect/>
          </a:stretch>
        </p:blipFill>
        <p:spPr>
          <a:xfrm>
            <a:off x="1287820" y="1905400"/>
            <a:ext cx="4062507" cy="3007588"/>
          </a:xfrm>
          <a:prstGeom prst="rect">
            <a:avLst/>
          </a:prstGeom>
        </p:spPr>
      </p:pic>
    </p:spTree>
    <p:extLst>
      <p:ext uri="{BB962C8B-B14F-4D97-AF65-F5344CB8AC3E}">
        <p14:creationId xmlns:p14="http://schemas.microsoft.com/office/powerpoint/2010/main" val="525010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6">
          <a:extLst>
            <a:ext uri="{FF2B5EF4-FFF2-40B4-BE49-F238E27FC236}">
              <a16:creationId xmlns:a16="http://schemas.microsoft.com/office/drawing/2014/main" id="{078E1CAF-9A10-F1C1-84D7-4D0D652D16C6}"/>
            </a:ext>
          </a:extLst>
        </p:cNvPr>
        <p:cNvGrpSpPr/>
        <p:nvPr/>
      </p:nvGrpSpPr>
      <p:grpSpPr>
        <a:xfrm>
          <a:off x="0" y="0"/>
          <a:ext cx="0" cy="0"/>
          <a:chOff x="0" y="0"/>
          <a:chExt cx="0" cy="0"/>
        </a:xfrm>
      </p:grpSpPr>
      <p:sp>
        <p:nvSpPr>
          <p:cNvPr id="137" name="Google Shape;137;p25">
            <a:extLst>
              <a:ext uri="{FF2B5EF4-FFF2-40B4-BE49-F238E27FC236}">
                <a16:creationId xmlns:a16="http://schemas.microsoft.com/office/drawing/2014/main" id="{BF9B5718-69EA-AF05-E0D1-2404281B15E8}"/>
              </a:ext>
            </a:extLst>
          </p:cNvPr>
          <p:cNvSpPr txBox="1">
            <a:spLocks noGrp="1"/>
          </p:cNvSpPr>
          <p:nvPr>
            <p:ph type="title"/>
          </p:nvPr>
        </p:nvSpPr>
        <p:spPr>
          <a:xfrm>
            <a:off x="311700" y="6287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400" dirty="0">
                <a:solidFill>
                  <a:srgbClr val="500000"/>
                </a:solidFill>
              </a:rPr>
              <a:t>Scholarly Contributions and Creative Productions</a:t>
            </a:r>
            <a:r>
              <a:rPr lang="en" sz="2400" dirty="0"/>
              <a:t> </a:t>
            </a:r>
            <a:br>
              <a:rPr lang="en" sz="2800" dirty="0"/>
            </a:br>
            <a:r>
              <a:rPr lang="en" sz="2000" dirty="0"/>
              <a:t>- Manual Input Option</a:t>
            </a:r>
            <a:endParaRPr sz="2320" dirty="0"/>
          </a:p>
          <a:p>
            <a:pPr marL="0" lvl="0" indent="0" algn="l" rtl="0">
              <a:spcBef>
                <a:spcPts val="0"/>
              </a:spcBef>
              <a:spcAft>
                <a:spcPts val="0"/>
              </a:spcAft>
              <a:buNone/>
            </a:pPr>
            <a:endParaRPr dirty="0"/>
          </a:p>
        </p:txBody>
      </p:sp>
      <p:sp>
        <p:nvSpPr>
          <p:cNvPr id="138" name="Google Shape;138;p25">
            <a:extLst>
              <a:ext uri="{FF2B5EF4-FFF2-40B4-BE49-F238E27FC236}">
                <a16:creationId xmlns:a16="http://schemas.microsoft.com/office/drawing/2014/main" id="{05252B98-3E14-D415-37A7-98ACF8C05D93}"/>
              </a:ext>
            </a:extLst>
          </p:cNvPr>
          <p:cNvSpPr txBox="1">
            <a:spLocks noGrp="1"/>
          </p:cNvSpPr>
          <p:nvPr>
            <p:ph type="body" idx="1"/>
          </p:nvPr>
        </p:nvSpPr>
        <p:spPr>
          <a:xfrm>
            <a:off x="311700" y="840300"/>
            <a:ext cx="8520600" cy="4442700"/>
          </a:xfrm>
          <a:prstGeom prst="rect">
            <a:avLst/>
          </a:prstGeom>
        </p:spPr>
        <p:txBody>
          <a:bodyPr spcFirstLastPara="1" wrap="square" lIns="91425" tIns="91425" rIns="91425" bIns="91425" anchor="t" anchorCtr="0">
            <a:normAutofit/>
          </a:bodyPr>
          <a:lstStyle/>
          <a:p>
            <a:pPr marL="457200" lvl="0" indent="0" algn="l" rtl="0">
              <a:spcBef>
                <a:spcPts val="1200"/>
              </a:spcBef>
              <a:spcAft>
                <a:spcPts val="1200"/>
              </a:spcAft>
              <a:buNone/>
            </a:pPr>
            <a:r>
              <a:rPr lang="en-US" dirty="0"/>
              <a:t>Fill out the detailed information as much as possible.</a:t>
            </a:r>
          </a:p>
          <a:p>
            <a:pPr marL="457200" lvl="0" indent="0" algn="l" rtl="0">
              <a:spcBef>
                <a:spcPts val="1200"/>
              </a:spcBef>
              <a:spcAft>
                <a:spcPts val="1200"/>
              </a:spcAft>
              <a:buNone/>
            </a:pPr>
            <a:endParaRPr dirty="0"/>
          </a:p>
        </p:txBody>
      </p:sp>
      <p:pic>
        <p:nvPicPr>
          <p:cNvPr id="3" name="Picture 2">
            <a:extLst>
              <a:ext uri="{FF2B5EF4-FFF2-40B4-BE49-F238E27FC236}">
                <a16:creationId xmlns:a16="http://schemas.microsoft.com/office/drawing/2014/main" id="{CB55879E-801B-DB16-E2FD-E7F7515402DA}"/>
              </a:ext>
            </a:extLst>
          </p:cNvPr>
          <p:cNvPicPr>
            <a:picLocks noChangeAspect="1"/>
          </p:cNvPicPr>
          <p:nvPr/>
        </p:nvPicPr>
        <p:blipFill>
          <a:blip r:embed="rId3"/>
          <a:stretch>
            <a:fillRect/>
          </a:stretch>
        </p:blipFill>
        <p:spPr>
          <a:xfrm>
            <a:off x="970658" y="1471214"/>
            <a:ext cx="3095612" cy="3370892"/>
          </a:xfrm>
          <a:prstGeom prst="rect">
            <a:avLst/>
          </a:prstGeom>
        </p:spPr>
      </p:pic>
    </p:spTree>
    <p:extLst>
      <p:ext uri="{BB962C8B-B14F-4D97-AF65-F5344CB8AC3E}">
        <p14:creationId xmlns:p14="http://schemas.microsoft.com/office/powerpoint/2010/main" val="2622362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EAE38D-6B83-C5D8-984E-AFC39B272E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DBDD4F-6B4B-5B40-F726-610ABB060507}"/>
              </a:ext>
            </a:extLst>
          </p:cNvPr>
          <p:cNvSpPr>
            <a:spLocks noGrp="1"/>
          </p:cNvSpPr>
          <p:nvPr>
            <p:ph type="title"/>
          </p:nvPr>
        </p:nvSpPr>
        <p:spPr/>
        <p:txBody>
          <a:bodyPr>
            <a:normAutofit fontScale="90000"/>
          </a:bodyPr>
          <a:lstStyle/>
          <a:p>
            <a:r>
              <a:rPr lang="en-US" dirty="0"/>
              <a:t>			</a:t>
            </a:r>
            <a:r>
              <a:rPr lang="en-US" dirty="0">
                <a:solidFill>
                  <a:srgbClr val="500000"/>
                </a:solidFill>
              </a:rPr>
              <a:t>Things to Remind</a:t>
            </a:r>
          </a:p>
        </p:txBody>
      </p:sp>
      <p:sp>
        <p:nvSpPr>
          <p:cNvPr id="3" name="Text Placeholder 2">
            <a:extLst>
              <a:ext uri="{FF2B5EF4-FFF2-40B4-BE49-F238E27FC236}">
                <a16:creationId xmlns:a16="http://schemas.microsoft.com/office/drawing/2014/main" id="{8383EEE0-C53E-9031-D90A-80FEDD16330E}"/>
              </a:ext>
            </a:extLst>
          </p:cNvPr>
          <p:cNvSpPr>
            <a:spLocks noGrp="1"/>
          </p:cNvSpPr>
          <p:nvPr>
            <p:ph type="body" idx="1"/>
          </p:nvPr>
        </p:nvSpPr>
        <p:spPr/>
        <p:txBody>
          <a:bodyPr/>
          <a:lstStyle/>
          <a:p>
            <a:r>
              <a:rPr lang="en-US" dirty="0"/>
              <a:t>Under each section, there is a detailed description to help you.</a:t>
            </a:r>
          </a:p>
          <a:p>
            <a:r>
              <a:rPr lang="en-US" dirty="0"/>
              <a:t>Check the “Status</a:t>
            </a:r>
            <a:r>
              <a:rPr lang="en-US" b="1" dirty="0"/>
              <a:t>”</a:t>
            </a:r>
            <a:r>
              <a:rPr lang="en-US" dirty="0"/>
              <a:t> field carefully.</a:t>
            </a:r>
          </a:p>
          <a:p>
            <a:r>
              <a:rPr lang="en-US" dirty="0"/>
              <a:t>Remove duplicate entries for the same journal articles with similar “Status”.</a:t>
            </a:r>
          </a:p>
          <a:p>
            <a:r>
              <a:rPr lang="en-US" dirty="0"/>
              <a:t>Confirm the “Term” in which each publication was published.</a:t>
            </a:r>
          </a:p>
          <a:p>
            <a:r>
              <a:rPr lang="en-US" dirty="0"/>
              <a:t>Avoid manual data entry whenever possible by using other import options.</a:t>
            </a:r>
          </a:p>
          <a:p>
            <a:endParaRPr lang="en-US" dirty="0"/>
          </a:p>
        </p:txBody>
      </p:sp>
    </p:spTree>
    <p:extLst>
      <p:ext uri="{BB962C8B-B14F-4D97-AF65-F5344CB8AC3E}">
        <p14:creationId xmlns:p14="http://schemas.microsoft.com/office/powerpoint/2010/main" val="773630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6">
          <a:extLst>
            <a:ext uri="{FF2B5EF4-FFF2-40B4-BE49-F238E27FC236}">
              <a16:creationId xmlns:a16="http://schemas.microsoft.com/office/drawing/2014/main" id="{4F9BF4D2-E722-182E-BC97-AD1F0B5E94F0}"/>
            </a:ext>
          </a:extLst>
        </p:cNvPr>
        <p:cNvGrpSpPr/>
        <p:nvPr/>
      </p:nvGrpSpPr>
      <p:grpSpPr>
        <a:xfrm>
          <a:off x="0" y="0"/>
          <a:ext cx="0" cy="0"/>
          <a:chOff x="0" y="0"/>
          <a:chExt cx="0" cy="0"/>
        </a:xfrm>
      </p:grpSpPr>
      <p:sp>
        <p:nvSpPr>
          <p:cNvPr id="137" name="Google Shape;137;p25">
            <a:extLst>
              <a:ext uri="{FF2B5EF4-FFF2-40B4-BE49-F238E27FC236}">
                <a16:creationId xmlns:a16="http://schemas.microsoft.com/office/drawing/2014/main" id="{577A3B44-14A0-849B-B0B9-E29A92D942F7}"/>
              </a:ext>
            </a:extLst>
          </p:cNvPr>
          <p:cNvSpPr txBox="1">
            <a:spLocks noGrp="1"/>
          </p:cNvSpPr>
          <p:nvPr>
            <p:ph type="title"/>
          </p:nvPr>
        </p:nvSpPr>
        <p:spPr>
          <a:xfrm>
            <a:off x="211164" y="82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2400" dirty="0">
                <a:solidFill>
                  <a:srgbClr val="500000"/>
                </a:solidFill>
              </a:rPr>
              <a:t>Grants and Contracts</a:t>
            </a:r>
            <a:br>
              <a:rPr lang="en" sz="2800" dirty="0"/>
            </a:br>
            <a:endParaRPr sz="2320" dirty="0"/>
          </a:p>
          <a:p>
            <a:pPr marL="0" lvl="0" indent="0" algn="l" rtl="0">
              <a:spcBef>
                <a:spcPts val="0"/>
              </a:spcBef>
              <a:spcAft>
                <a:spcPts val="0"/>
              </a:spcAft>
              <a:buNone/>
            </a:pPr>
            <a:endParaRPr dirty="0"/>
          </a:p>
        </p:txBody>
      </p:sp>
      <p:sp>
        <p:nvSpPr>
          <p:cNvPr id="138" name="Google Shape;138;p25">
            <a:extLst>
              <a:ext uri="{FF2B5EF4-FFF2-40B4-BE49-F238E27FC236}">
                <a16:creationId xmlns:a16="http://schemas.microsoft.com/office/drawing/2014/main" id="{E91670F6-7981-F0F8-D7F0-D9E6064D2025}"/>
              </a:ext>
            </a:extLst>
          </p:cNvPr>
          <p:cNvSpPr txBox="1">
            <a:spLocks noGrp="1"/>
          </p:cNvSpPr>
          <p:nvPr>
            <p:ph type="body" idx="1"/>
          </p:nvPr>
        </p:nvSpPr>
        <p:spPr>
          <a:xfrm>
            <a:off x="311700" y="840300"/>
            <a:ext cx="8520600" cy="4442700"/>
          </a:xfrm>
          <a:prstGeom prst="rect">
            <a:avLst/>
          </a:prstGeom>
        </p:spPr>
        <p:txBody>
          <a:bodyPr spcFirstLastPara="1" wrap="square" lIns="91425" tIns="91425" rIns="91425" bIns="91425" anchor="t" anchorCtr="0">
            <a:normAutofit/>
          </a:bodyPr>
          <a:lstStyle/>
          <a:p>
            <a:r>
              <a:rPr lang="en-US" dirty="0"/>
              <a:t>The data is sourced from Maestro and preloaded on behalf of faculty. </a:t>
            </a:r>
          </a:p>
          <a:p>
            <a:r>
              <a:rPr lang="en-US" dirty="0"/>
              <a:t>It is a snapshot of the proposal and award information.</a:t>
            </a:r>
          </a:p>
          <a:p>
            <a:r>
              <a:rPr lang="en-US" dirty="0"/>
              <a:t>Changes in Maestro data may take time to be reflected in Interfolio.</a:t>
            </a:r>
          </a:p>
          <a:p>
            <a:r>
              <a:rPr lang="en-US" dirty="0"/>
              <a:t>Some data cannot be edited. </a:t>
            </a:r>
          </a:p>
          <a:p>
            <a:r>
              <a:rPr lang="en-US" dirty="0"/>
              <a:t>Grants and contracts not included in Maestro can be manually entered into this section.</a:t>
            </a:r>
          </a:p>
          <a:p>
            <a:pPr marL="742950" indent="-285750">
              <a:spcBef>
                <a:spcPts val="1200"/>
              </a:spcBef>
              <a:spcAft>
                <a:spcPts val="1200"/>
              </a:spcAft>
            </a:pPr>
            <a:endParaRPr lang="en-US" dirty="0"/>
          </a:p>
          <a:p>
            <a:pPr marL="742950" indent="-285750">
              <a:spcBef>
                <a:spcPts val="1200"/>
              </a:spcBef>
              <a:spcAft>
                <a:spcPts val="1200"/>
              </a:spcAft>
            </a:pPr>
            <a:endParaRPr lang="en-US" dirty="0"/>
          </a:p>
          <a:p>
            <a:pPr marL="742950" indent="-285750">
              <a:spcBef>
                <a:spcPts val="1200"/>
              </a:spcBef>
              <a:spcAft>
                <a:spcPts val="1200"/>
              </a:spcAft>
            </a:pPr>
            <a:endParaRPr dirty="0"/>
          </a:p>
        </p:txBody>
      </p:sp>
    </p:spTree>
    <p:extLst>
      <p:ext uri="{BB962C8B-B14F-4D97-AF65-F5344CB8AC3E}">
        <p14:creationId xmlns:p14="http://schemas.microsoft.com/office/powerpoint/2010/main" val="4027032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82E21-C65B-08AE-2D13-33DE9F5E919F}"/>
              </a:ext>
            </a:extLst>
          </p:cNvPr>
          <p:cNvSpPr>
            <a:spLocks noGrp="1"/>
          </p:cNvSpPr>
          <p:nvPr>
            <p:ph type="title"/>
          </p:nvPr>
        </p:nvSpPr>
        <p:spPr/>
        <p:txBody>
          <a:bodyPr>
            <a:normAutofit fontScale="90000"/>
          </a:bodyPr>
          <a:lstStyle/>
          <a:p>
            <a:r>
              <a:rPr lang="en-US" dirty="0"/>
              <a:t>			</a:t>
            </a:r>
            <a:r>
              <a:rPr lang="en-US" dirty="0">
                <a:solidFill>
                  <a:srgbClr val="500000"/>
                </a:solidFill>
              </a:rPr>
              <a:t>Other Sections</a:t>
            </a:r>
            <a:endParaRPr lang="en-US" dirty="0"/>
          </a:p>
        </p:txBody>
      </p:sp>
      <p:sp>
        <p:nvSpPr>
          <p:cNvPr id="3" name="Text Placeholder 2">
            <a:extLst>
              <a:ext uri="{FF2B5EF4-FFF2-40B4-BE49-F238E27FC236}">
                <a16:creationId xmlns:a16="http://schemas.microsoft.com/office/drawing/2014/main" id="{02F0B8CD-04A2-01B5-4349-EA4498187745}"/>
              </a:ext>
            </a:extLst>
          </p:cNvPr>
          <p:cNvSpPr>
            <a:spLocks noGrp="1"/>
          </p:cNvSpPr>
          <p:nvPr>
            <p:ph type="body" idx="1"/>
          </p:nvPr>
        </p:nvSpPr>
        <p:spPr/>
        <p:txBody>
          <a:bodyPr/>
          <a:lstStyle/>
          <a:p>
            <a:r>
              <a:rPr lang="en-US" dirty="0"/>
              <a:t>Courses Taught: Only courses taught at A&amp;M will be preloaded on your behalf. If you teach at other institutions, you can enter the data in the “Other Teaching and Instruction” section.</a:t>
            </a:r>
          </a:p>
          <a:p>
            <a:r>
              <a:rPr lang="en-US" dirty="0"/>
              <a:t>AEFIS: A new section developed this year. Student course evaluation data from Helio/AEFIS is uploaded on your behalf.</a:t>
            </a:r>
          </a:p>
          <a:p>
            <a:r>
              <a:rPr lang="en-US" dirty="0"/>
              <a:t>Undergraduate Advising: Involves conducting projects with undergraduates and advising them.</a:t>
            </a:r>
          </a:p>
          <a:p>
            <a:r>
              <a:rPr lang="en-US" dirty="0"/>
              <a:t>Graduate Student Advising: Data is preloaded for you if you serve on the graduate committee. You can also manually add your advising service.</a:t>
            </a:r>
          </a:p>
        </p:txBody>
      </p:sp>
    </p:spTree>
    <p:extLst>
      <p:ext uri="{BB962C8B-B14F-4D97-AF65-F5344CB8AC3E}">
        <p14:creationId xmlns:p14="http://schemas.microsoft.com/office/powerpoint/2010/main" val="144800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84E52429-26E1-C15C-7BAE-92B71DD63716}"/>
            </a:ext>
          </a:extLst>
        </p:cNvPr>
        <p:cNvGrpSpPr/>
        <p:nvPr/>
      </p:nvGrpSpPr>
      <p:grpSpPr>
        <a:xfrm>
          <a:off x="0" y="0"/>
          <a:ext cx="0" cy="0"/>
          <a:chOff x="0" y="0"/>
          <a:chExt cx="0" cy="0"/>
        </a:xfrm>
      </p:grpSpPr>
      <p:sp>
        <p:nvSpPr>
          <p:cNvPr id="60" name="Google Shape;60;p14">
            <a:extLst>
              <a:ext uri="{FF2B5EF4-FFF2-40B4-BE49-F238E27FC236}">
                <a16:creationId xmlns:a16="http://schemas.microsoft.com/office/drawing/2014/main" id="{D4BCEF1A-125E-1AE1-B33F-DE4F912DB370}"/>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000" dirty="0">
                <a:solidFill>
                  <a:srgbClr val="500000"/>
                </a:solidFill>
              </a:rPr>
              <a:t>Activity Distribution</a:t>
            </a:r>
            <a:endParaRPr sz="2000" dirty="0">
              <a:solidFill>
                <a:srgbClr val="500000"/>
              </a:solidFill>
            </a:endParaRPr>
          </a:p>
        </p:txBody>
      </p:sp>
      <p:sp>
        <p:nvSpPr>
          <p:cNvPr id="61" name="Google Shape;61;p14">
            <a:extLst>
              <a:ext uri="{FF2B5EF4-FFF2-40B4-BE49-F238E27FC236}">
                <a16:creationId xmlns:a16="http://schemas.microsoft.com/office/drawing/2014/main" id="{1647E364-C0A0-B2B7-BFC7-59D48BD02555}"/>
              </a:ext>
            </a:extLst>
          </p:cNvPr>
          <p:cNvSpPr txBox="1">
            <a:spLocks noGrp="1"/>
          </p:cNvSpPr>
          <p:nvPr>
            <p:ph type="body" idx="1"/>
          </p:nvPr>
        </p:nvSpPr>
        <p:spPr>
          <a:xfrm>
            <a:off x="311700" y="1152475"/>
            <a:ext cx="8520600" cy="43476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Go to the “Activities” Tab</a:t>
            </a:r>
            <a:endParaRPr dirty="0"/>
          </a:p>
          <a:p>
            <a:pPr marL="457200" lvl="0" indent="-342900" algn="l" rtl="0">
              <a:spcBef>
                <a:spcPts val="0"/>
              </a:spcBef>
              <a:spcAft>
                <a:spcPts val="0"/>
              </a:spcAft>
              <a:buSzPts val="1800"/>
              <a:buChar char="●"/>
            </a:pPr>
            <a:r>
              <a:rPr lang="en" dirty="0"/>
              <a:t>Then go to the “Activity Distribution” Section, click “Add”.</a:t>
            </a:r>
            <a:endParaRPr dirty="0"/>
          </a:p>
          <a:p>
            <a:pPr marL="457200" lvl="0" indent="0" algn="l" rtl="0">
              <a:spcBef>
                <a:spcPts val="1200"/>
              </a:spcBef>
              <a:spcAft>
                <a:spcPts val="1200"/>
              </a:spcAft>
              <a:buNone/>
            </a:pPr>
            <a:endParaRPr dirty="0"/>
          </a:p>
        </p:txBody>
      </p:sp>
      <p:pic>
        <p:nvPicPr>
          <p:cNvPr id="3" name="Picture 2">
            <a:extLst>
              <a:ext uri="{FF2B5EF4-FFF2-40B4-BE49-F238E27FC236}">
                <a16:creationId xmlns:a16="http://schemas.microsoft.com/office/drawing/2014/main" id="{69DCC212-C6E9-6C87-1289-8F8D2107D1BE}"/>
              </a:ext>
            </a:extLst>
          </p:cNvPr>
          <p:cNvPicPr>
            <a:picLocks noChangeAspect="1"/>
          </p:cNvPicPr>
          <p:nvPr/>
        </p:nvPicPr>
        <p:blipFill>
          <a:blip r:embed="rId3"/>
          <a:stretch>
            <a:fillRect/>
          </a:stretch>
        </p:blipFill>
        <p:spPr>
          <a:xfrm>
            <a:off x="888858" y="2114676"/>
            <a:ext cx="6134650" cy="1876349"/>
          </a:xfrm>
          <a:prstGeom prst="rect">
            <a:avLst/>
          </a:prstGeom>
        </p:spPr>
      </p:pic>
    </p:spTree>
    <p:extLst>
      <p:ext uri="{BB962C8B-B14F-4D97-AF65-F5344CB8AC3E}">
        <p14:creationId xmlns:p14="http://schemas.microsoft.com/office/powerpoint/2010/main" val="3011806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112E510C-278F-D655-39B5-D591015C4A0C}"/>
            </a:ext>
          </a:extLst>
        </p:cNvPr>
        <p:cNvGrpSpPr/>
        <p:nvPr/>
      </p:nvGrpSpPr>
      <p:grpSpPr>
        <a:xfrm>
          <a:off x="0" y="0"/>
          <a:ext cx="0" cy="0"/>
          <a:chOff x="0" y="0"/>
          <a:chExt cx="0" cy="0"/>
        </a:xfrm>
      </p:grpSpPr>
      <p:sp>
        <p:nvSpPr>
          <p:cNvPr id="60" name="Google Shape;60;p14">
            <a:extLst>
              <a:ext uri="{FF2B5EF4-FFF2-40B4-BE49-F238E27FC236}">
                <a16:creationId xmlns:a16="http://schemas.microsoft.com/office/drawing/2014/main" id="{56F12ED8-9ACC-2C36-D749-1229E8A4F23C}"/>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000" dirty="0">
                <a:solidFill>
                  <a:srgbClr val="500000"/>
                </a:solidFill>
              </a:rPr>
              <a:t>Activity Distribution</a:t>
            </a:r>
            <a:endParaRPr sz="2000" dirty="0">
              <a:solidFill>
                <a:srgbClr val="500000"/>
              </a:solidFill>
            </a:endParaRPr>
          </a:p>
        </p:txBody>
      </p:sp>
      <p:sp>
        <p:nvSpPr>
          <p:cNvPr id="61" name="Google Shape;61;p14">
            <a:extLst>
              <a:ext uri="{FF2B5EF4-FFF2-40B4-BE49-F238E27FC236}">
                <a16:creationId xmlns:a16="http://schemas.microsoft.com/office/drawing/2014/main" id="{B181DEA3-B0A0-E80C-8B38-650B544E0A8D}"/>
              </a:ext>
            </a:extLst>
          </p:cNvPr>
          <p:cNvSpPr txBox="1">
            <a:spLocks noGrp="1"/>
          </p:cNvSpPr>
          <p:nvPr>
            <p:ph type="body" idx="1"/>
          </p:nvPr>
        </p:nvSpPr>
        <p:spPr>
          <a:xfrm>
            <a:off x="311700" y="1967635"/>
            <a:ext cx="4820430" cy="3532439"/>
          </a:xfrm>
          <a:prstGeom prst="rect">
            <a:avLst/>
          </a:prstGeom>
        </p:spPr>
        <p:txBody>
          <a:bodyPr spcFirstLastPara="1" wrap="square" lIns="91425" tIns="91425" rIns="91425" bIns="91425" anchor="t" anchorCtr="0">
            <a:normAutofit/>
          </a:bodyPr>
          <a:lstStyle/>
          <a:p>
            <a:pPr marL="114300" lvl="0" indent="0" algn="l" rtl="0">
              <a:spcBef>
                <a:spcPts val="0"/>
              </a:spcBef>
              <a:spcAft>
                <a:spcPts val="0"/>
              </a:spcAft>
              <a:buSzPts val="1800"/>
              <a:buNone/>
            </a:pPr>
            <a:endParaRPr dirty="0"/>
          </a:p>
          <a:p>
            <a:pPr marL="457200" lvl="0" indent="0" algn="l" rtl="0">
              <a:spcBef>
                <a:spcPts val="1200"/>
              </a:spcBef>
              <a:spcAft>
                <a:spcPts val="1200"/>
              </a:spcAft>
              <a:buNone/>
            </a:pPr>
            <a:endParaRPr dirty="0"/>
          </a:p>
        </p:txBody>
      </p:sp>
      <p:pic>
        <p:nvPicPr>
          <p:cNvPr id="4" name="Picture 3">
            <a:extLst>
              <a:ext uri="{FF2B5EF4-FFF2-40B4-BE49-F238E27FC236}">
                <a16:creationId xmlns:a16="http://schemas.microsoft.com/office/drawing/2014/main" id="{477EE527-DF5F-A2DA-E7E1-880CBBA8C04D}"/>
              </a:ext>
            </a:extLst>
          </p:cNvPr>
          <p:cNvPicPr>
            <a:picLocks noChangeAspect="1"/>
          </p:cNvPicPr>
          <p:nvPr/>
        </p:nvPicPr>
        <p:blipFill>
          <a:blip r:embed="rId3"/>
          <a:stretch>
            <a:fillRect/>
          </a:stretch>
        </p:blipFill>
        <p:spPr>
          <a:xfrm>
            <a:off x="3274606" y="1298654"/>
            <a:ext cx="2972996" cy="3284713"/>
          </a:xfrm>
          <a:prstGeom prst="rect">
            <a:avLst/>
          </a:prstGeom>
        </p:spPr>
      </p:pic>
    </p:spTree>
    <p:extLst>
      <p:ext uri="{BB962C8B-B14F-4D97-AF65-F5344CB8AC3E}">
        <p14:creationId xmlns:p14="http://schemas.microsoft.com/office/powerpoint/2010/main" val="3220319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ADE0BB78-CBB1-3FE2-9316-3246CA849607}"/>
            </a:ext>
          </a:extLst>
        </p:cNvPr>
        <p:cNvGrpSpPr/>
        <p:nvPr/>
      </p:nvGrpSpPr>
      <p:grpSpPr>
        <a:xfrm>
          <a:off x="0" y="0"/>
          <a:ext cx="0" cy="0"/>
          <a:chOff x="0" y="0"/>
          <a:chExt cx="0" cy="0"/>
        </a:xfrm>
      </p:grpSpPr>
      <p:sp>
        <p:nvSpPr>
          <p:cNvPr id="60" name="Google Shape;60;p14">
            <a:extLst>
              <a:ext uri="{FF2B5EF4-FFF2-40B4-BE49-F238E27FC236}">
                <a16:creationId xmlns:a16="http://schemas.microsoft.com/office/drawing/2014/main" id="{F9A6B42F-C9BC-1DB9-38CC-3E46DB246B9E}"/>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000" dirty="0">
                <a:solidFill>
                  <a:srgbClr val="500000"/>
                </a:solidFill>
              </a:rPr>
              <a:t>Activity Distribution</a:t>
            </a:r>
            <a:endParaRPr sz="2000" dirty="0">
              <a:solidFill>
                <a:srgbClr val="500000"/>
              </a:solidFill>
            </a:endParaRPr>
          </a:p>
        </p:txBody>
      </p:sp>
      <p:sp>
        <p:nvSpPr>
          <p:cNvPr id="61" name="Google Shape;61;p14">
            <a:extLst>
              <a:ext uri="{FF2B5EF4-FFF2-40B4-BE49-F238E27FC236}">
                <a16:creationId xmlns:a16="http://schemas.microsoft.com/office/drawing/2014/main" id="{8E8B5C05-3B40-E66E-A146-3D1A2A83BBCC}"/>
              </a:ext>
            </a:extLst>
          </p:cNvPr>
          <p:cNvSpPr txBox="1">
            <a:spLocks noGrp="1"/>
          </p:cNvSpPr>
          <p:nvPr>
            <p:ph type="body" idx="1"/>
          </p:nvPr>
        </p:nvSpPr>
        <p:spPr>
          <a:xfrm>
            <a:off x="311700" y="1152475"/>
            <a:ext cx="8520600" cy="43476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US" dirty="0"/>
              <a:t>For those with multiple roles, estimate the annual percentage of time spent on teaching, research, extension, and administration. This distribution should reflect your role, not specific tasks. Refer to your reappointment letter for guidance.</a:t>
            </a:r>
          </a:p>
          <a:p>
            <a:pPr marL="457200" lvl="0" indent="-342900" algn="l" rtl="0">
              <a:spcBef>
                <a:spcPts val="0"/>
              </a:spcBef>
              <a:spcAft>
                <a:spcPts val="0"/>
              </a:spcAft>
              <a:buSzPts val="1800"/>
              <a:buChar char="●"/>
            </a:pPr>
            <a:r>
              <a:rPr lang="en-US" dirty="0"/>
              <a:t>Enter the term and year in Interfolio. If your activity distribution is consistent, you only need to enter data for the fall term. If it changes, enter data for each term.</a:t>
            </a:r>
            <a:endParaRPr dirty="0"/>
          </a:p>
        </p:txBody>
      </p:sp>
    </p:spTree>
    <p:extLst>
      <p:ext uri="{BB962C8B-B14F-4D97-AF65-F5344CB8AC3E}">
        <p14:creationId xmlns:p14="http://schemas.microsoft.com/office/powerpoint/2010/main" val="1830600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9E8D0E97-9405-AA3F-B5AA-AC6CE4FDC54B}"/>
            </a:ext>
          </a:extLst>
        </p:cNvPr>
        <p:cNvGrpSpPr/>
        <p:nvPr/>
      </p:nvGrpSpPr>
      <p:grpSpPr>
        <a:xfrm>
          <a:off x="0" y="0"/>
          <a:ext cx="0" cy="0"/>
          <a:chOff x="0" y="0"/>
          <a:chExt cx="0" cy="0"/>
        </a:xfrm>
      </p:grpSpPr>
      <p:sp>
        <p:nvSpPr>
          <p:cNvPr id="60" name="Google Shape;60;p14">
            <a:extLst>
              <a:ext uri="{FF2B5EF4-FFF2-40B4-BE49-F238E27FC236}">
                <a16:creationId xmlns:a16="http://schemas.microsoft.com/office/drawing/2014/main" id="{D8F2A9BC-ED06-3CDA-7F1B-F3A0E2EA3AA7}"/>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000" dirty="0">
                <a:solidFill>
                  <a:srgbClr val="500000"/>
                </a:solidFill>
              </a:rPr>
              <a:t>Scholarly Contributions and Creative Productions</a:t>
            </a:r>
            <a:endParaRPr sz="2000" dirty="0">
              <a:solidFill>
                <a:srgbClr val="500000"/>
              </a:solidFill>
            </a:endParaRPr>
          </a:p>
        </p:txBody>
      </p:sp>
      <p:sp>
        <p:nvSpPr>
          <p:cNvPr id="61" name="Google Shape;61;p14">
            <a:extLst>
              <a:ext uri="{FF2B5EF4-FFF2-40B4-BE49-F238E27FC236}">
                <a16:creationId xmlns:a16="http://schemas.microsoft.com/office/drawing/2014/main" id="{6F4927D5-3843-EDAD-F749-77318EEADD18}"/>
              </a:ext>
            </a:extLst>
          </p:cNvPr>
          <p:cNvSpPr txBox="1">
            <a:spLocks noGrp="1"/>
          </p:cNvSpPr>
          <p:nvPr>
            <p:ph type="body" idx="1"/>
          </p:nvPr>
        </p:nvSpPr>
        <p:spPr>
          <a:xfrm>
            <a:off x="311700" y="1152475"/>
            <a:ext cx="8520600" cy="43476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Go to “Scholarly Contributions and Creative Productions” Section and click “Add”.</a:t>
            </a:r>
            <a:endParaRPr dirty="0"/>
          </a:p>
          <a:p>
            <a:pPr marL="457200" lvl="0" indent="0" algn="l" rtl="0">
              <a:spcBef>
                <a:spcPts val="1200"/>
              </a:spcBef>
              <a:spcAft>
                <a:spcPts val="1200"/>
              </a:spcAft>
              <a:buNone/>
            </a:pPr>
            <a:endParaRPr dirty="0"/>
          </a:p>
        </p:txBody>
      </p:sp>
      <p:pic>
        <p:nvPicPr>
          <p:cNvPr id="62" name="Google Shape;62;p14">
            <a:extLst>
              <a:ext uri="{FF2B5EF4-FFF2-40B4-BE49-F238E27FC236}">
                <a16:creationId xmlns:a16="http://schemas.microsoft.com/office/drawing/2014/main" id="{24CB4B36-9E7D-CBF3-F7B6-7B8E62B3B2AC}"/>
              </a:ext>
            </a:extLst>
          </p:cNvPr>
          <p:cNvPicPr preferRelativeResize="0"/>
          <p:nvPr/>
        </p:nvPicPr>
        <p:blipFill>
          <a:blip r:embed="rId3">
            <a:alphaModFix/>
          </a:blip>
          <a:stretch>
            <a:fillRect/>
          </a:stretch>
        </p:blipFill>
        <p:spPr>
          <a:xfrm>
            <a:off x="1897050" y="2156350"/>
            <a:ext cx="6175749" cy="2987151"/>
          </a:xfrm>
          <a:prstGeom prst="rect">
            <a:avLst/>
          </a:prstGeom>
          <a:noFill/>
          <a:ln>
            <a:noFill/>
          </a:ln>
        </p:spPr>
      </p:pic>
    </p:spTree>
    <p:extLst>
      <p:ext uri="{BB962C8B-B14F-4D97-AF65-F5344CB8AC3E}">
        <p14:creationId xmlns:p14="http://schemas.microsoft.com/office/powerpoint/2010/main" val="244973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D57D99D0-C6E8-FAC0-E4AE-75176403415F}"/>
            </a:ext>
          </a:extLst>
        </p:cNvPr>
        <p:cNvGrpSpPr/>
        <p:nvPr/>
      </p:nvGrpSpPr>
      <p:grpSpPr>
        <a:xfrm>
          <a:off x="0" y="0"/>
          <a:ext cx="0" cy="0"/>
          <a:chOff x="0" y="0"/>
          <a:chExt cx="0" cy="0"/>
        </a:xfrm>
      </p:grpSpPr>
      <p:sp>
        <p:nvSpPr>
          <p:cNvPr id="60" name="Google Shape;60;p14">
            <a:extLst>
              <a:ext uri="{FF2B5EF4-FFF2-40B4-BE49-F238E27FC236}">
                <a16:creationId xmlns:a16="http://schemas.microsoft.com/office/drawing/2014/main" id="{D6D86F05-972D-D5B7-72BD-D3FC7CCD8B19}"/>
              </a:ext>
            </a:extLst>
          </p:cNvPr>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000" dirty="0">
                <a:solidFill>
                  <a:srgbClr val="500000"/>
                </a:solidFill>
              </a:rPr>
              <a:t>Scholarly Contributions and Creative Productions</a:t>
            </a:r>
            <a:endParaRPr sz="2000" dirty="0">
              <a:solidFill>
                <a:srgbClr val="500000"/>
              </a:solidFill>
            </a:endParaRPr>
          </a:p>
        </p:txBody>
      </p:sp>
      <p:sp>
        <p:nvSpPr>
          <p:cNvPr id="61" name="Google Shape;61;p14">
            <a:extLst>
              <a:ext uri="{FF2B5EF4-FFF2-40B4-BE49-F238E27FC236}">
                <a16:creationId xmlns:a16="http://schemas.microsoft.com/office/drawing/2014/main" id="{24DF3BB3-7904-E4E4-FEAC-2A3B58022B9D}"/>
              </a:ext>
            </a:extLst>
          </p:cNvPr>
          <p:cNvSpPr txBox="1">
            <a:spLocks noGrp="1"/>
          </p:cNvSpPr>
          <p:nvPr>
            <p:ph type="body" idx="1"/>
          </p:nvPr>
        </p:nvSpPr>
        <p:spPr>
          <a:xfrm>
            <a:off x="311700" y="1152475"/>
            <a:ext cx="8520600" cy="4347600"/>
          </a:xfrm>
          <a:prstGeom prst="rect">
            <a:avLst/>
          </a:prstGeom>
        </p:spPr>
        <p:txBody>
          <a:bodyPr spcFirstLastPara="1" wrap="square" lIns="91425" tIns="91425" rIns="91425" bIns="91425" anchor="t" anchorCtr="0">
            <a:normAutofit/>
          </a:bodyPr>
          <a:lstStyle/>
          <a:p>
            <a:r>
              <a:rPr lang="en-US" dirty="0"/>
              <a:t>This section includes a comprehensive list of activities. For Extension work, relevant activities like Curriculum Development, Testing, Program Development, and Evaluation are available.</a:t>
            </a:r>
          </a:p>
          <a:p>
            <a:r>
              <a:rPr lang="en-US" dirty="0"/>
              <a:t>You can enter these activities manually, or, if they are publicly available, import them using options like “Generic,” “Medline/PubMed,” or “Web of Science.”</a:t>
            </a:r>
          </a:p>
          <a:p>
            <a:r>
              <a:rPr lang="en-US" dirty="0"/>
              <a:t>Each option will be demonstrated next. </a:t>
            </a:r>
          </a:p>
          <a:p>
            <a:endParaRPr lang="en-US" dirty="0"/>
          </a:p>
          <a:p>
            <a:endParaRPr lang="en-US" dirty="0"/>
          </a:p>
          <a:p>
            <a:pPr marL="457200" lvl="0" indent="0" algn="l" rtl="0">
              <a:spcBef>
                <a:spcPts val="1200"/>
              </a:spcBef>
              <a:spcAft>
                <a:spcPts val="1200"/>
              </a:spcAft>
              <a:buNone/>
            </a:pPr>
            <a:endParaRPr dirty="0"/>
          </a:p>
        </p:txBody>
      </p:sp>
    </p:spTree>
    <p:extLst>
      <p:ext uri="{BB962C8B-B14F-4D97-AF65-F5344CB8AC3E}">
        <p14:creationId xmlns:p14="http://schemas.microsoft.com/office/powerpoint/2010/main" val="966553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257100" y="11747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Clr>
                <a:schemeClr val="dk1"/>
              </a:buClr>
              <a:buSzPct val="47413"/>
              <a:buFont typeface="Arial"/>
              <a:buNone/>
            </a:pPr>
            <a:r>
              <a:rPr lang="en" sz="2400" dirty="0">
                <a:solidFill>
                  <a:srgbClr val="500000"/>
                </a:solidFill>
              </a:rPr>
              <a:t>Scholarly Contributions and Creative Productions</a:t>
            </a:r>
            <a:br>
              <a:rPr lang="en" sz="2800" dirty="0"/>
            </a:br>
            <a:r>
              <a:rPr lang="en" sz="1800" dirty="0"/>
              <a:t>- Web of Science Option</a:t>
            </a:r>
            <a:endParaRPr dirty="0"/>
          </a:p>
        </p:txBody>
      </p:sp>
      <p:sp>
        <p:nvSpPr>
          <p:cNvPr id="82" name="Google Shape;82;p17"/>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Choose Web of Science, then continue</a:t>
            </a:r>
            <a:endParaRPr dirty="0"/>
          </a:p>
          <a:p>
            <a:pPr marL="457200" lvl="0" indent="-342900" algn="l" rtl="0">
              <a:spcBef>
                <a:spcPts val="0"/>
              </a:spcBef>
              <a:spcAft>
                <a:spcPts val="0"/>
              </a:spcAft>
              <a:buSzPts val="1800"/>
              <a:buChar char="●"/>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83" name="Google Shape;83;p17"/>
          <p:cNvPicPr preferRelativeResize="0"/>
          <p:nvPr/>
        </p:nvPicPr>
        <p:blipFill>
          <a:blip r:embed="rId3">
            <a:alphaModFix/>
          </a:blip>
          <a:stretch>
            <a:fillRect/>
          </a:stretch>
        </p:blipFill>
        <p:spPr>
          <a:xfrm>
            <a:off x="523875" y="1992575"/>
            <a:ext cx="6736726" cy="316229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1584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Clr>
                <a:schemeClr val="dk1"/>
              </a:buClr>
              <a:buSzPct val="47413"/>
              <a:buFont typeface="Arial"/>
              <a:buNone/>
            </a:pPr>
            <a:r>
              <a:rPr lang="en" sz="2400" dirty="0">
                <a:solidFill>
                  <a:srgbClr val="500000"/>
                </a:solidFill>
              </a:rPr>
              <a:t>Scholarly Contributions and Creative Productions</a:t>
            </a:r>
            <a:br>
              <a:rPr lang="en" sz="2800" dirty="0"/>
            </a:br>
            <a:r>
              <a:rPr lang="en" sz="1800" dirty="0"/>
              <a:t>- Web of Science Option</a:t>
            </a:r>
            <a:endParaRPr dirty="0"/>
          </a:p>
        </p:txBody>
      </p:sp>
      <p:sp>
        <p:nvSpPr>
          <p:cNvPr id="89" name="Google Shape;89;p18"/>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Select “Author”</a:t>
            </a:r>
            <a:endParaRPr dirty="0"/>
          </a:p>
          <a:p>
            <a:pPr marL="457200" lvl="0" indent="-342900" algn="l" rtl="0">
              <a:spcBef>
                <a:spcPts val="0"/>
              </a:spcBef>
              <a:spcAft>
                <a:spcPts val="0"/>
              </a:spcAft>
              <a:buSzPts val="1800"/>
              <a:buChar char="●"/>
            </a:pPr>
            <a:r>
              <a:rPr lang="en" dirty="0"/>
              <a:t>Enter the Author’s name, then Search</a:t>
            </a:r>
            <a:endParaRPr dirty="0"/>
          </a:p>
          <a:p>
            <a:pPr marL="457200" lvl="0" indent="-342900" algn="l" rtl="0">
              <a:spcBef>
                <a:spcPts val="0"/>
              </a:spcBef>
              <a:spcAft>
                <a:spcPts val="0"/>
              </a:spcAft>
              <a:buSzPts val="1800"/>
              <a:buChar char="●"/>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90" name="Google Shape;90;p18"/>
          <p:cNvPicPr preferRelativeResize="0"/>
          <p:nvPr/>
        </p:nvPicPr>
        <p:blipFill>
          <a:blip r:embed="rId3">
            <a:alphaModFix/>
          </a:blip>
          <a:stretch>
            <a:fillRect/>
          </a:stretch>
        </p:blipFill>
        <p:spPr>
          <a:xfrm>
            <a:off x="1899825" y="1937975"/>
            <a:ext cx="5510899" cy="29769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215951" y="401938"/>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Clr>
                <a:schemeClr val="dk1"/>
              </a:buClr>
              <a:buSzPct val="47413"/>
              <a:buFont typeface="Arial"/>
              <a:buNone/>
            </a:pPr>
            <a:r>
              <a:rPr lang="en" sz="2400" dirty="0">
                <a:solidFill>
                  <a:srgbClr val="500000"/>
                </a:solidFill>
              </a:rPr>
              <a:t>Scholarly Contributions and Creative Productions</a:t>
            </a:r>
            <a:br>
              <a:rPr lang="en" sz="2800" dirty="0"/>
            </a:br>
            <a:r>
              <a:rPr lang="en" sz="1800" dirty="0"/>
              <a:t>- Web of Science Option</a:t>
            </a:r>
            <a:endParaRPr dirty="0"/>
          </a:p>
        </p:txBody>
      </p:sp>
      <p:sp>
        <p:nvSpPr>
          <p:cNvPr id="96" name="Google Shape;96;p19"/>
          <p:cNvSpPr txBox="1">
            <a:spLocks noGrp="1"/>
          </p:cNvSpPr>
          <p:nvPr>
            <p:ph type="body" idx="1"/>
          </p:nvPr>
        </p:nvSpPr>
        <p:spPr>
          <a:xfrm>
            <a:off x="311700" y="1152475"/>
            <a:ext cx="8520600" cy="43203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dirty="0"/>
              <a:t>Select the correct publications</a:t>
            </a:r>
            <a:endParaRPr dirty="0"/>
          </a:p>
          <a:p>
            <a:pPr marL="457200" lvl="0" indent="-342900" algn="l" rtl="0">
              <a:spcBef>
                <a:spcPts val="0"/>
              </a:spcBef>
              <a:spcAft>
                <a:spcPts val="0"/>
              </a:spcAft>
              <a:buSzPts val="1800"/>
              <a:buChar char="●"/>
            </a:pPr>
            <a:r>
              <a:rPr lang="en" dirty="0"/>
              <a:t>Click “Import Selected”</a:t>
            </a: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0"/>
              </a:spcAft>
              <a:buNone/>
            </a:pPr>
            <a:endParaRPr dirty="0"/>
          </a:p>
          <a:p>
            <a:pPr marL="457200" lvl="0" indent="0" algn="l" rtl="0">
              <a:spcBef>
                <a:spcPts val="1200"/>
              </a:spcBef>
              <a:spcAft>
                <a:spcPts val="1200"/>
              </a:spcAft>
              <a:buNone/>
            </a:pPr>
            <a:endParaRPr dirty="0"/>
          </a:p>
        </p:txBody>
      </p:sp>
      <p:pic>
        <p:nvPicPr>
          <p:cNvPr id="97" name="Google Shape;97;p19"/>
          <p:cNvPicPr preferRelativeResize="0"/>
          <p:nvPr/>
        </p:nvPicPr>
        <p:blipFill>
          <a:blip r:embed="rId3">
            <a:alphaModFix/>
          </a:blip>
          <a:stretch>
            <a:fillRect/>
          </a:stretch>
        </p:blipFill>
        <p:spPr>
          <a:xfrm>
            <a:off x="1774200" y="1841164"/>
            <a:ext cx="5650176" cy="3302336"/>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1513</TotalTime>
  <Words>793</Words>
  <Application>Microsoft Office PowerPoint</Application>
  <PresentationFormat>On-screen Show (16:9)</PresentationFormat>
  <Paragraphs>118</Paragraphs>
  <Slides>19</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Helvetica Neue</vt:lpstr>
      <vt:lpstr>Simple Light</vt:lpstr>
      <vt:lpstr>Entering Faculty Activities</vt:lpstr>
      <vt:lpstr>Activity Distribution</vt:lpstr>
      <vt:lpstr>Activity Distribution</vt:lpstr>
      <vt:lpstr>Activity Distribution</vt:lpstr>
      <vt:lpstr>Scholarly Contributions and Creative Productions</vt:lpstr>
      <vt:lpstr>Scholarly Contributions and Creative Productions</vt:lpstr>
      <vt:lpstr>Scholarly Contributions and Creative Productions - Web of Science Option</vt:lpstr>
      <vt:lpstr>Scholarly Contributions and Creative Productions - Web of Science Option</vt:lpstr>
      <vt:lpstr>Scholarly Contributions and Creative Productions - Web of Science Option</vt:lpstr>
      <vt:lpstr>Scholarly Contributions and Creative Productions  - Medline/ PubMed Option </vt:lpstr>
      <vt:lpstr>Scholarly Contributions and Creative Productions  - Medline/ PubMed Option </vt:lpstr>
      <vt:lpstr>Scholarly Contributions and Creative Productions  - Generic (RIS/BibTeX) Option </vt:lpstr>
      <vt:lpstr>Scholarly Contributions and Creative Productions  - Generic (RIS/BibTeX) Option </vt:lpstr>
      <vt:lpstr>Scholarly Contributions and Creative Productions  - Generic (RIS/BibTeX) Option </vt:lpstr>
      <vt:lpstr>Scholarly Contributions and Creative Productions  - Manual Input Option </vt:lpstr>
      <vt:lpstr>Scholarly Contributions and Creative Productions  - Manual Input Option </vt:lpstr>
      <vt:lpstr>   Things to Remind</vt:lpstr>
      <vt:lpstr>Grants and Contracts  </vt:lpstr>
      <vt:lpstr>   Other Sections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ENTERING ACTIVITIES</dc:title>
  <dc:creator>Liu Shi</dc:creator>
  <cp:lastModifiedBy>Liu Shi</cp:lastModifiedBy>
  <cp:revision>3</cp:revision>
  <dcterms:modified xsi:type="dcterms:W3CDTF">2024-11-01T16:47:19Z</dcterms:modified>
</cp:coreProperties>
</file>